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362" r:id="rId27"/>
    <p:sldId id="363" r:id="rId28"/>
    <p:sldId id="364" r:id="rId29"/>
    <p:sldId id="367" r:id="rId30"/>
    <p:sldId id="368" r:id="rId31"/>
    <p:sldId id="366" r:id="rId32"/>
    <p:sldId id="365" r:id="rId33"/>
    <p:sldId id="360" r:id="rId34"/>
    <p:sldId id="284" r:id="rId35"/>
    <p:sldId id="285" r:id="rId36"/>
    <p:sldId id="337" r:id="rId37"/>
    <p:sldId id="336" r:id="rId38"/>
    <p:sldId id="286" r:id="rId39"/>
    <p:sldId id="287" r:id="rId40"/>
    <p:sldId id="288" r:id="rId41"/>
    <p:sldId id="289"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05" r:id="rId65"/>
    <p:sldId id="306" r:id="rId66"/>
    <p:sldId id="307" r:id="rId67"/>
    <p:sldId id="308" r:id="rId68"/>
    <p:sldId id="310" r:id="rId69"/>
    <p:sldId id="311" r:id="rId70"/>
    <p:sldId id="312" r:id="rId71"/>
    <p:sldId id="361"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40" autoAdjust="0"/>
  </p:normalViewPr>
  <p:slideViewPr>
    <p:cSldViewPr>
      <p:cViewPr varScale="1">
        <p:scale>
          <a:sx n="72" d="100"/>
          <a:sy n="72" d="100"/>
        </p:scale>
        <p:origin x="-1762"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 Id="rId4"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8C0A7B-BB54-4429-AA92-F44C30F537D9}" type="datetimeFigureOut">
              <a:rPr lang="zh-CN" altLang="en-US" smtClean="0"/>
              <a:t>2019/12/11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AB750A-8349-4B3C-9434-CE712B5A3B4B}" type="slidenum">
              <a:rPr lang="zh-CN" altLang="en-US" smtClean="0"/>
              <a:t>‹#›</a:t>
            </a:fld>
            <a:endParaRPr lang="zh-CN" altLang="en-US"/>
          </a:p>
        </p:txBody>
      </p:sp>
    </p:spTree>
    <p:extLst>
      <p:ext uri="{BB962C8B-B14F-4D97-AF65-F5344CB8AC3E}">
        <p14:creationId xmlns:p14="http://schemas.microsoft.com/office/powerpoint/2010/main" val="2163951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1223954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F5F32A59-041E-4B1F-A655-223F39BC63E3}" type="slidenum">
              <a:rPr lang="en-US" smtClean="0"/>
              <a:pPr/>
              <a:t>21</a:t>
            </a:fld>
            <a:endParaRPr lang="en-US" smtClean="0"/>
          </a:p>
        </p:txBody>
      </p:sp>
      <p:sp>
        <p:nvSpPr>
          <p:cNvPr id="119811" name="Rectangle 2"/>
          <p:cNvSpPr>
            <a:spLocks noGrp="1" noRot="1" noChangeAspect="1" noChangeArrowheads="1" noTextEdit="1"/>
          </p:cNvSpPr>
          <p:nvPr>
            <p:ph type="sldImg"/>
          </p:nvPr>
        </p:nvSpPr>
        <p:spPr>
          <a:xfrm>
            <a:off x="1144588" y="685800"/>
            <a:ext cx="4572000" cy="3429000"/>
          </a:xfrm>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44699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E349433-6D62-44E8-8280-ACC63FD0F7A0}" type="slidenum">
              <a:rPr lang="en-US" smtClean="0"/>
              <a:pPr/>
              <a:t>22</a:t>
            </a:fld>
            <a:endParaRPr lang="en-US" smtClean="0"/>
          </a:p>
        </p:txBody>
      </p:sp>
      <p:sp>
        <p:nvSpPr>
          <p:cNvPr id="120835" name="Rectangle 2"/>
          <p:cNvSpPr>
            <a:spLocks noGrp="1" noRot="1" noChangeAspect="1" noChangeArrowheads="1" noTextEdit="1"/>
          </p:cNvSpPr>
          <p:nvPr>
            <p:ph type="sldImg"/>
          </p:nvPr>
        </p:nvSpPr>
        <p:spPr>
          <a:xfrm>
            <a:off x="1144588" y="685800"/>
            <a:ext cx="4572000" cy="3429000"/>
          </a:xfrm>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9449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1CF39428-B71E-473C-A369-81DC9879DAD7}" type="slidenum">
              <a:rPr lang="en-US" smtClean="0"/>
              <a:pPr/>
              <a:t>24</a:t>
            </a:fld>
            <a:endParaRPr lang="en-US" smtClean="0"/>
          </a:p>
        </p:txBody>
      </p:sp>
      <p:sp>
        <p:nvSpPr>
          <p:cNvPr id="121859" name="Rectangle 2"/>
          <p:cNvSpPr>
            <a:spLocks noGrp="1" noRot="1" noChangeAspect="1" noChangeArrowheads="1" noTextEdit="1"/>
          </p:cNvSpPr>
          <p:nvPr>
            <p:ph type="sldImg"/>
          </p:nvPr>
        </p:nvSpPr>
        <p:spPr>
          <a:xfrm>
            <a:off x="1144588" y="685800"/>
            <a:ext cx="4572000" cy="3429000"/>
          </a:xfrm>
          <a:ln/>
        </p:spPr>
      </p:sp>
      <p:sp>
        <p:nvSpPr>
          <p:cNvPr id="12186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98061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97786CD-9BA6-45C4-8FF5-7D0B75A7ED5F}" type="slidenum">
              <a:rPr lang="en-US" smtClean="0"/>
              <a:pPr>
                <a:defRPr/>
              </a:pPr>
              <a:t>25</a:t>
            </a:fld>
            <a:endParaRPr lang="en-US"/>
          </a:p>
        </p:txBody>
      </p:sp>
    </p:spTree>
    <p:extLst>
      <p:ext uri="{BB962C8B-B14F-4D97-AF65-F5344CB8AC3E}">
        <p14:creationId xmlns:p14="http://schemas.microsoft.com/office/powerpoint/2010/main" val="199176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do this for the entire </a:t>
            </a:r>
            <a:r>
              <a:rPr lang="en-US" baseline="0" dirty="0" err="1" smtClean="0"/>
              <a:t>wordnet</a:t>
            </a:r>
            <a:r>
              <a:rPr lang="en-US" baseline="0" dirty="0" smtClean="0"/>
              <a:t>. And this is the core of the </a:t>
            </a:r>
            <a:r>
              <a:rPr lang="en-US" baseline="0" dirty="0" err="1" smtClean="0"/>
              <a:t>imagenet</a:t>
            </a:r>
            <a:r>
              <a:rPr lang="en-US" baseline="0" dirty="0" smtClean="0"/>
              <a:t> project, Today </a:t>
            </a:r>
            <a:r>
              <a:rPr lang="en-US" baseline="0" dirty="0" err="1" smtClean="0"/>
              <a:t>imagenet</a:t>
            </a:r>
            <a:r>
              <a:rPr lang="en-US" baseline="0" dirty="0" smtClean="0"/>
              <a:t> has 22K categories and 14M images, all hand labeled by humans. It covers a wide range of categories from animals, plants, to people and activities. It is the largest labeled image dataset that’s freely available to researchers.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26</a:t>
            </a:fld>
            <a:endParaRPr lang="en-US"/>
          </a:p>
        </p:txBody>
      </p:sp>
    </p:spTree>
    <p:extLst>
      <p:ext uri="{BB962C8B-B14F-4D97-AF65-F5344CB8AC3E}">
        <p14:creationId xmlns:p14="http://schemas.microsoft.com/office/powerpoint/2010/main" val="2794128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compare the scale of images to prior datasets in terms of number of labeled images. This is caltech101, then we have PASCAL VOC, </a:t>
            </a:r>
            <a:r>
              <a:rPr lang="en-US" baseline="0" dirty="0" err="1" smtClean="0"/>
              <a:t>LabelMe</a:t>
            </a:r>
            <a:r>
              <a:rPr lang="en-US" baseline="0" dirty="0" smtClean="0"/>
              <a:t>, Lotus Hill, and we see that </a:t>
            </a:r>
            <a:r>
              <a:rPr lang="en-US" baseline="0" dirty="0" err="1" smtClean="0"/>
              <a:t>ImageNet</a:t>
            </a:r>
            <a:r>
              <a:rPr lang="en-US" baseline="0" dirty="0" smtClean="0"/>
              <a:t> is is orders of magnitude bigger. </a:t>
            </a:r>
          </a:p>
        </p:txBody>
      </p:sp>
      <p:sp>
        <p:nvSpPr>
          <p:cNvPr id="4" name="Slide Number Placeholder 3"/>
          <p:cNvSpPr>
            <a:spLocks noGrp="1"/>
          </p:cNvSpPr>
          <p:nvPr>
            <p:ph type="sldNum" sz="quarter" idx="10"/>
          </p:nvPr>
        </p:nvSpPr>
        <p:spPr/>
        <p:txBody>
          <a:bodyPr/>
          <a:lstStyle/>
          <a:p>
            <a:fld id="{A75E152B-B7E8-C44B-AEC1-134F3B6692B2}" type="slidenum">
              <a:rPr lang="en-US" smtClean="0"/>
              <a:t>27</a:t>
            </a:fld>
            <a:endParaRPr lang="en-US"/>
          </a:p>
        </p:txBody>
      </p:sp>
    </p:spTree>
    <p:extLst>
      <p:ext uri="{BB962C8B-B14F-4D97-AF65-F5344CB8AC3E}">
        <p14:creationId xmlns:p14="http://schemas.microsoft.com/office/powerpoint/2010/main" val="79986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they took 9 millions images, which is the entire ImageNet at the time and evaluated 4 state of the art methods, including spatial pyramid plus SVM. It was the first time anybody has tried anything on 10K object classes. Due to time I’ll skip the nitty-gritty details about how we scaled up the methods to work on 10K classes and 9 million images. But I’ll tell you the result. What do you expect the performance to be given that the chance is one out of 10K? It turns out that the accuracy drops to 6.4% for 10K classes.  This results was in fact much higher than we expected. On the other hand, it is too low for a practical application. How do we improve the accuracy? Let’s now take a look at what the errors are like.</a:t>
            </a:r>
          </a:p>
          <a:p>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28</a:t>
            </a:fld>
            <a:endParaRPr lang="en-US"/>
          </a:p>
        </p:txBody>
      </p:sp>
    </p:spTree>
    <p:extLst>
      <p:ext uri="{BB962C8B-B14F-4D97-AF65-F5344CB8AC3E}">
        <p14:creationId xmlns:p14="http://schemas.microsoft.com/office/powerpoint/2010/main" val="1346576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structure. Fine-grained. </a:t>
            </a:r>
            <a:r>
              <a:rPr lang="en-US" baseline="0" dirty="0" err="1" smtClean="0"/>
              <a:t>Textureless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29</a:t>
            </a:fld>
            <a:endParaRPr lang="en-US"/>
          </a:p>
        </p:txBody>
      </p:sp>
    </p:spTree>
    <p:extLst>
      <p:ext uri="{BB962C8B-B14F-4D97-AF65-F5344CB8AC3E}">
        <p14:creationId xmlns:p14="http://schemas.microsoft.com/office/powerpoint/2010/main" val="207712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problem</a:t>
            </a:r>
            <a:r>
              <a:rPr lang="en-US" baseline="0" dirty="0" smtClean="0"/>
              <a:t> is that we’d like to find a semantic level to describe things accurately. For example, we can merge all the dogs and only describe at this level. However, it wastes our classification capacity. Because there is a significant amount of time we can confidently predict the breed.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30</a:t>
            </a:fld>
            <a:endParaRPr lang="en-US"/>
          </a:p>
        </p:txBody>
      </p:sp>
    </p:spTree>
    <p:extLst>
      <p:ext uri="{BB962C8B-B14F-4D97-AF65-F5344CB8AC3E}">
        <p14:creationId xmlns:p14="http://schemas.microsoft.com/office/powerpoint/2010/main" val="2799560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a:t>
            </a:r>
            <a:r>
              <a:rPr lang="en-US" baseline="0" dirty="0" smtClean="0"/>
              <a:t> c</a:t>
            </a:r>
            <a:r>
              <a:rPr lang="en-US" dirty="0" smtClean="0"/>
              <a:t>onfirm this,</a:t>
            </a:r>
            <a:r>
              <a:rPr lang="en-US" baseline="0" dirty="0" smtClean="0"/>
              <a:t> we did a control experiment that compares the classification accuracy of about 200 classes sampled in different ways.  For example, we can sample 200 classes only from the vehicle </a:t>
            </a:r>
            <a:r>
              <a:rPr lang="en-US" baseline="0" dirty="0" err="1" smtClean="0"/>
              <a:t>subtree</a:t>
            </a:r>
            <a:r>
              <a:rPr lang="en-US" baseline="0" dirty="0" smtClean="0"/>
              <a:t>. [click] Or we can sample it uniformly from all the 10K classes. [click] The 200 vehicles are finer grained while the 200 random classes are coarser grained. [click] This plot shows how the classification accuracy changes with the way we sample our classes. The X axis is the average semantic distances between classes. Here we clearly see that finer-grained classes are much more difficult.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31</a:t>
            </a:fld>
            <a:endParaRPr lang="en-US"/>
          </a:p>
        </p:txBody>
      </p:sp>
    </p:spTree>
    <p:extLst>
      <p:ext uri="{BB962C8B-B14F-4D97-AF65-F5344CB8AC3E}">
        <p14:creationId xmlns:p14="http://schemas.microsoft.com/office/powerpoint/2010/main" val="3283985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give a look at</a:t>
            </a:r>
            <a:r>
              <a:rPr lang="en-US" baseline="0" dirty="0" smtClean="0"/>
              <a:t> this picture. It’s very easy for use to recognize the content of this picture. This is an urban scene. There is a building, a car, pedestrians and a clock. It would be great if we could design an artificial visual system that mimic human capabilities.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Specifically, what are the tasks we would like such a system to perform?</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97786CD-9BA6-45C4-8FF5-7D0B75A7ED5F}" type="slidenum">
              <a:rPr lang="en-US" smtClean="0"/>
              <a:pPr>
                <a:defRPr/>
              </a:pPr>
              <a:t>3</a:t>
            </a:fld>
            <a:endParaRPr lang="en-US"/>
          </a:p>
        </p:txBody>
      </p:sp>
    </p:spTree>
    <p:extLst>
      <p:ext uri="{BB962C8B-B14F-4D97-AF65-F5344CB8AC3E}">
        <p14:creationId xmlns:p14="http://schemas.microsoft.com/office/powerpoint/2010/main" val="1574509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plotted this confusion matrix. Here the columns are order by a DFS of the semantic hierarchy. It means that nearby columns are semantically similar. We can clearly see a block pattern that’s also hierarchical. This indicates that a major source of error is the fine-grained, semantic similar classes, such as different types of dogs, birds, cars. </a:t>
            </a:r>
          </a:p>
        </p:txBody>
      </p:sp>
      <p:sp>
        <p:nvSpPr>
          <p:cNvPr id="4" name="Slide Number Placeholder 3"/>
          <p:cNvSpPr>
            <a:spLocks noGrp="1"/>
          </p:cNvSpPr>
          <p:nvPr>
            <p:ph type="sldNum" sz="quarter" idx="10"/>
          </p:nvPr>
        </p:nvSpPr>
        <p:spPr/>
        <p:txBody>
          <a:bodyPr/>
          <a:lstStyle/>
          <a:p>
            <a:fld id="{85BD0707-7FA5-48EF-8A12-0FC80E049EC1}" type="slidenum">
              <a:rPr lang="en-US" smtClean="0"/>
              <a:t>32</a:t>
            </a:fld>
            <a:endParaRPr lang="en-US"/>
          </a:p>
        </p:txBody>
      </p:sp>
    </p:spTree>
    <p:extLst>
      <p:ext uri="{BB962C8B-B14F-4D97-AF65-F5344CB8AC3E}">
        <p14:creationId xmlns:p14="http://schemas.microsoft.com/office/powerpoint/2010/main" val="345357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5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5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60BCC5-003B-394B-86E2-20F225AEAEC6}" type="slidenum">
              <a:rPr lang="en-US" sz="1200">
                <a:solidFill>
                  <a:srgbClr val="000000"/>
                </a:solidFill>
                <a:latin typeface="Calibri" charset="0"/>
              </a:rPr>
              <a:pPr eaLnBrk="1" hangingPunct="1"/>
              <a:t>34</a:t>
            </a:fld>
            <a:endParaRPr lang="en-US" sz="1200">
              <a:solidFill>
                <a:srgbClr val="000000"/>
              </a:solidFill>
              <a:latin typeface="Calibri" charset="0"/>
            </a:endParaRPr>
          </a:p>
        </p:txBody>
      </p:sp>
    </p:spTree>
    <p:extLst>
      <p:ext uri="{BB962C8B-B14F-4D97-AF65-F5344CB8AC3E}">
        <p14:creationId xmlns:p14="http://schemas.microsoft.com/office/powerpoint/2010/main" val="66487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9E50AD-01FE-3E42-A21F-664DAF397087}" type="slidenum">
              <a:rPr lang="en-US" sz="1200">
                <a:solidFill>
                  <a:srgbClr val="000000"/>
                </a:solidFill>
                <a:latin typeface="Calibri" charset="0"/>
              </a:rPr>
              <a:pPr eaLnBrk="1" hangingPunct="1"/>
              <a:t>38</a:t>
            </a:fld>
            <a:endParaRPr lang="en-US" sz="1200">
              <a:solidFill>
                <a:srgbClr val="000000"/>
              </a:solidFill>
              <a:latin typeface="Calibri" charset="0"/>
            </a:endParaRPr>
          </a:p>
        </p:txBody>
      </p:sp>
      <p:sp>
        <p:nvSpPr>
          <p:cNvPr id="195586" name="Rectangle 2"/>
          <p:cNvSpPr>
            <a:spLocks noGrp="1" noRot="1" noChangeAspect="1" noChangeArrowheads="1" noTextEdit="1"/>
          </p:cNvSpPr>
          <p:nvPr>
            <p:ph type="sldImg"/>
          </p:nvPr>
        </p:nvSpPr>
        <p:spPr bwMode="auto">
          <a:xfrm>
            <a:off x="1146175" y="685800"/>
            <a:ext cx="4567238"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55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276744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63D46B-CB04-7749-A225-DF6A7F0622F7}" type="slidenum">
              <a:rPr lang="en-US" sz="1200">
                <a:solidFill>
                  <a:srgbClr val="000000"/>
                </a:solidFill>
                <a:latin typeface="Calibri" charset="0"/>
              </a:rPr>
              <a:pPr eaLnBrk="1" hangingPunct="1"/>
              <a:t>40</a:t>
            </a:fld>
            <a:endParaRPr lang="en-US" sz="1200">
              <a:solidFill>
                <a:srgbClr val="000000"/>
              </a:solidFill>
              <a:latin typeface="Calibri" charset="0"/>
            </a:endParaRPr>
          </a:p>
        </p:txBody>
      </p:sp>
      <p:sp>
        <p:nvSpPr>
          <p:cNvPr id="1976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76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589773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63D46B-CB04-7749-A225-DF6A7F0622F7}" type="slidenum">
              <a:rPr lang="en-US" sz="1200">
                <a:solidFill>
                  <a:srgbClr val="000000"/>
                </a:solidFill>
                <a:latin typeface="Calibri" charset="0"/>
              </a:rPr>
              <a:pPr eaLnBrk="1" hangingPunct="1"/>
              <a:t>41</a:t>
            </a:fld>
            <a:endParaRPr lang="en-US" sz="1200">
              <a:solidFill>
                <a:srgbClr val="000000"/>
              </a:solidFill>
              <a:latin typeface="Calibri" charset="0"/>
            </a:endParaRPr>
          </a:p>
        </p:txBody>
      </p:sp>
      <p:sp>
        <p:nvSpPr>
          <p:cNvPr id="1976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76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689998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D0A37379-F583-45CA-8553-D4575A73450E}" type="slidenum">
              <a:rPr lang="en-US" smtClean="0"/>
              <a:pPr/>
              <a:t>7</a:t>
            </a:fld>
            <a:endParaRPr lang="en-US"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80441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AAA882-1486-4003-B534-8E395E6DAB33}" type="slidenum">
              <a:rPr lang="zh-CN" altLang="en-US" smtClean="0"/>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a:noFill/>
        </p:spPr>
        <p:txBody>
          <a:bodyPr/>
          <a:lstStyle/>
          <a:p>
            <a:pPr eaLnBrk="1" hangingPunct="1"/>
            <a:r>
              <a:rPr lang="en-US" altLang="zh-CN" smtClean="0">
                <a:ea typeface="宋体" charset="-122"/>
              </a:rPr>
              <a:t>Then how can we decide a test attribute on each node?    </a:t>
            </a:r>
          </a:p>
          <a:p>
            <a:pPr eaLnBrk="1" hangingPunct="1"/>
            <a:r>
              <a:rPr lang="en-US" altLang="zh-CN" smtClean="0">
                <a:ea typeface="宋体" charset="-122"/>
              </a:rPr>
              <a:t>One of the popular methods is using information gain measure, which we covered in chapter 5. </a:t>
            </a:r>
          </a:p>
          <a:p>
            <a:pPr eaLnBrk="1" hangingPunct="1"/>
            <a:r>
              <a:rPr lang="en-US" altLang="zh-CN" smtClean="0">
                <a:ea typeface="宋体" charset="-122"/>
              </a:rPr>
              <a:t>It involves rather complicated equations, and I</a:t>
            </a:r>
            <a:r>
              <a:rPr lang="en-US" altLang="zh-CN" smtClean="0">
                <a:latin typeface="Times New Roman" pitchFamily="18" charset="0"/>
                <a:ea typeface="宋体" charset="-122"/>
              </a:rPr>
              <a:t>’</a:t>
            </a:r>
            <a:r>
              <a:rPr lang="en-US" altLang="zh-CN" smtClean="0">
                <a:ea typeface="宋体" charset="-122"/>
              </a:rPr>
              <a:t>ll not present the details here. Just basic ideas. </a:t>
            </a:r>
          </a:p>
          <a:p>
            <a:pPr eaLnBrk="1" hangingPunct="1"/>
            <a:r>
              <a:rPr lang="en-US" altLang="zh-CN" smtClean="0">
                <a:ea typeface="宋体" charset="-122"/>
              </a:rPr>
              <a:t>The basic idea is that we select the attribute with the highest information gain. </a:t>
            </a:r>
          </a:p>
          <a:p>
            <a:pPr eaLnBrk="1" hangingPunct="1"/>
            <a:r>
              <a:rPr lang="en-US" altLang="zh-CN" smtClean="0">
                <a:ea typeface="宋体" charset="-122"/>
              </a:rPr>
              <a:t>This information gain can be calculated from the expected information I and entropy of each attribute, E </a:t>
            </a:r>
          </a:p>
          <a:p>
            <a:pPr eaLnBrk="1" hangingPunct="1"/>
            <a:endParaRPr lang="en-US" altLang="zh-CN" smtClean="0">
              <a:ea typeface="宋体" charset="-122"/>
            </a:endParaRPr>
          </a:p>
          <a:p>
            <a:pPr eaLnBrk="1" hangingPunct="1"/>
            <a:r>
              <a:rPr lang="en-US" altLang="zh-CN" smtClean="0">
                <a:ea typeface="宋体" charset="-122"/>
              </a:rPr>
              <a:t>I : the expected information needed to classify a given sample</a:t>
            </a:r>
          </a:p>
          <a:p>
            <a:pPr eaLnBrk="1" hangingPunct="1"/>
            <a:r>
              <a:rPr lang="en-US" altLang="zh-CN" smtClean="0">
                <a:ea typeface="宋体" charset="-122"/>
              </a:rPr>
              <a:t>E (entropy) : expected information based on the partitioning into subsets by A</a:t>
            </a:r>
          </a:p>
          <a:p>
            <a:pPr eaLnBrk="1" hangingPunct="1"/>
            <a:r>
              <a:rPr lang="en-US" altLang="zh-CN" smtClean="0">
                <a:ea typeface="宋体" charset="-122"/>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9C9B62-A57C-A54A-8D2F-3843305C65F9}" type="slidenum">
              <a:rPr lang="en-US" sz="1200">
                <a:solidFill>
                  <a:srgbClr val="000000"/>
                </a:solidFill>
                <a:latin typeface="Calibri" charset="0"/>
              </a:rPr>
              <a:pPr eaLnBrk="1" hangingPunct="1"/>
              <a:t>64</a:t>
            </a:fld>
            <a:endParaRPr lang="en-US" sz="1200">
              <a:solidFill>
                <a:srgbClr val="000000"/>
              </a:solidFill>
              <a:latin typeface="Calibri" charset="0"/>
            </a:endParaRPr>
          </a:p>
        </p:txBody>
      </p:sp>
    </p:spTree>
    <p:extLst>
      <p:ext uri="{BB962C8B-B14F-4D97-AF65-F5344CB8AC3E}">
        <p14:creationId xmlns:p14="http://schemas.microsoft.com/office/powerpoint/2010/main" val="2577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7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http://www.aiaccess.net/English/Glossaries/GlosMod/e_gm_bias_variance.htm</a:t>
            </a:r>
          </a:p>
        </p:txBody>
      </p:sp>
      <p:sp>
        <p:nvSpPr>
          <p:cNvPr id="177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23904-703D-A74F-9643-0F052E8AB1FA}" type="slidenum">
              <a:rPr lang="en-US" sz="1200">
                <a:latin typeface="Calibri" charset="0"/>
              </a:rPr>
              <a:pPr eaLnBrk="1" hangingPunct="1"/>
              <a:t>65</a:t>
            </a:fld>
            <a:endParaRPr lang="en-US" sz="1200">
              <a:latin typeface="Calibri" charset="0"/>
            </a:endParaRPr>
          </a:p>
        </p:txBody>
      </p:sp>
    </p:spTree>
    <p:extLst>
      <p:ext uri="{BB962C8B-B14F-4D97-AF65-F5344CB8AC3E}">
        <p14:creationId xmlns:p14="http://schemas.microsoft.com/office/powerpoint/2010/main" val="49836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FB2F9B-EA6F-8146-8A73-7BA4400FFE16}" type="slidenum">
              <a:rPr lang="en-US" sz="1200">
                <a:solidFill>
                  <a:srgbClr val="000000"/>
                </a:solidFill>
                <a:latin typeface="Calibri" charset="0"/>
              </a:rPr>
              <a:pPr eaLnBrk="1" hangingPunct="1"/>
              <a:t>66</a:t>
            </a:fld>
            <a:endParaRPr lang="en-US" sz="1200">
              <a:solidFill>
                <a:srgbClr val="000000"/>
              </a:solidFill>
              <a:latin typeface="Calibri" charset="0"/>
            </a:endParaRPr>
          </a:p>
        </p:txBody>
      </p:sp>
    </p:spTree>
    <p:extLst>
      <p:ext uri="{BB962C8B-B14F-4D97-AF65-F5344CB8AC3E}">
        <p14:creationId xmlns:p14="http://schemas.microsoft.com/office/powerpoint/2010/main" val="1489353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8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You can only get generalization through assumptions.</a:t>
            </a:r>
          </a:p>
          <a:p>
            <a:endParaRPr lang="en-US">
              <a:latin typeface="Calibri" charset="0"/>
            </a:endParaRPr>
          </a:p>
        </p:txBody>
      </p:sp>
      <p:sp>
        <p:nvSpPr>
          <p:cNvPr id="188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CE310B-C3F4-034E-94A9-A5E30481415F}" type="slidenum">
              <a:rPr lang="en-US" sz="1200">
                <a:latin typeface="Calibri" charset="0"/>
              </a:rPr>
              <a:pPr eaLnBrk="1" hangingPunct="1"/>
              <a:t>68</a:t>
            </a:fld>
            <a:endParaRPr lang="en-US" sz="1200">
              <a:latin typeface="Calibri" charset="0"/>
            </a:endParaRPr>
          </a:p>
        </p:txBody>
      </p:sp>
    </p:spTree>
    <p:extLst>
      <p:ext uri="{BB962C8B-B14F-4D97-AF65-F5344CB8AC3E}">
        <p14:creationId xmlns:p14="http://schemas.microsoft.com/office/powerpoint/2010/main" val="1374608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0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The simpler classifier or regularization could increase bias and lead to more error.</a:t>
            </a:r>
          </a:p>
        </p:txBody>
      </p:sp>
      <p:sp>
        <p:nvSpPr>
          <p:cNvPr id="190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6A102E-94A4-B34A-A1E2-3E4006713DA7}" type="slidenum">
              <a:rPr lang="en-US" sz="1200">
                <a:latin typeface="Calibri" charset="0"/>
              </a:rPr>
              <a:pPr eaLnBrk="1" hangingPunct="1"/>
              <a:t>69</a:t>
            </a:fld>
            <a:endParaRPr lang="en-US" sz="1200">
              <a:latin typeface="Calibri" charset="0"/>
            </a:endParaRPr>
          </a:p>
        </p:txBody>
      </p:sp>
    </p:spTree>
    <p:extLst>
      <p:ext uri="{BB962C8B-B14F-4D97-AF65-F5344CB8AC3E}">
        <p14:creationId xmlns:p14="http://schemas.microsoft.com/office/powerpoint/2010/main" val="421396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73</a:t>
            </a:fld>
            <a:endParaRPr lang="en-US" sz="1200">
              <a:solidFill>
                <a:srgbClr val="000000"/>
              </a:solidFill>
              <a:latin typeface="Calibri" charset="0"/>
            </a:endParaRPr>
          </a:p>
        </p:txBody>
      </p:sp>
    </p:spTree>
    <p:extLst>
      <p:ext uri="{BB962C8B-B14F-4D97-AF65-F5344CB8AC3E}">
        <p14:creationId xmlns:p14="http://schemas.microsoft.com/office/powerpoint/2010/main" val="57515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74</a:t>
            </a:fld>
            <a:endParaRPr lang="en-US" sz="1200">
              <a:solidFill>
                <a:srgbClr val="000000"/>
              </a:solidFill>
              <a:latin typeface="Calibri" charset="0"/>
            </a:endParaRPr>
          </a:p>
        </p:txBody>
      </p:sp>
    </p:spTree>
    <p:extLst>
      <p:ext uri="{BB962C8B-B14F-4D97-AF65-F5344CB8AC3E}">
        <p14:creationId xmlns:p14="http://schemas.microsoft.com/office/powerpoint/2010/main" val="1620144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75</a:t>
            </a:fld>
            <a:endParaRPr lang="en-US" sz="1200">
              <a:solidFill>
                <a:srgbClr val="000000"/>
              </a:solidFill>
              <a:latin typeface="Calibri" charset="0"/>
            </a:endParaRPr>
          </a:p>
        </p:txBody>
      </p:sp>
    </p:spTree>
    <p:extLst>
      <p:ext uri="{BB962C8B-B14F-4D97-AF65-F5344CB8AC3E}">
        <p14:creationId xmlns:p14="http://schemas.microsoft.com/office/powerpoint/2010/main" val="10097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482E4297-61D9-4179-A93A-0B5126E1371E}" type="slidenum">
              <a:rPr lang="en-US"/>
              <a:pPr/>
              <a:t>11</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smtClean="0"/>
              <a:t>If we have an autonomouse vehicle, we would need to recognize that is object is a building, estimate its pose: 45 degree, 5-6 meters away, we would need to tell that this car is the the police car, 2-3 meters away, that is waiting for the traffic light to become green., that there are people on the street; these people are infact crossing the street. </a:t>
            </a:r>
          </a:p>
        </p:txBody>
      </p:sp>
    </p:spTree>
    <p:extLst>
      <p:ext uri="{BB962C8B-B14F-4D97-AF65-F5344CB8AC3E}">
        <p14:creationId xmlns:p14="http://schemas.microsoft.com/office/powerpoint/2010/main" val="292813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76</a:t>
            </a:fld>
            <a:endParaRPr lang="en-US" sz="1200">
              <a:solidFill>
                <a:srgbClr val="000000"/>
              </a:solidFill>
              <a:latin typeface="Calibri" charset="0"/>
            </a:endParaRPr>
          </a:p>
        </p:txBody>
      </p:sp>
    </p:spTree>
    <p:extLst>
      <p:ext uri="{BB962C8B-B14F-4D97-AF65-F5344CB8AC3E}">
        <p14:creationId xmlns:p14="http://schemas.microsoft.com/office/powerpoint/2010/main" val="1026679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77</a:t>
            </a:fld>
            <a:endParaRPr lang="en-US" sz="1200">
              <a:solidFill>
                <a:srgbClr val="000000"/>
              </a:solidFill>
              <a:latin typeface="Calibri" charset="0"/>
            </a:endParaRPr>
          </a:p>
        </p:txBody>
      </p:sp>
    </p:spTree>
    <p:extLst>
      <p:ext uri="{BB962C8B-B14F-4D97-AF65-F5344CB8AC3E}">
        <p14:creationId xmlns:p14="http://schemas.microsoft.com/office/powerpoint/2010/main" val="950826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78</a:t>
            </a:fld>
            <a:endParaRPr lang="en-US" sz="1200">
              <a:solidFill>
                <a:srgbClr val="000000"/>
              </a:solidFill>
              <a:latin typeface="Calibri" charset="0"/>
            </a:endParaRPr>
          </a:p>
        </p:txBody>
      </p:sp>
    </p:spTree>
    <p:extLst>
      <p:ext uri="{BB962C8B-B14F-4D97-AF65-F5344CB8AC3E}">
        <p14:creationId xmlns:p14="http://schemas.microsoft.com/office/powerpoint/2010/main" val="81074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79</a:t>
            </a:fld>
            <a:endParaRPr lang="en-US" sz="1200">
              <a:solidFill>
                <a:srgbClr val="000000"/>
              </a:solidFill>
              <a:latin typeface="Calibri" charset="0"/>
            </a:endParaRPr>
          </a:p>
        </p:txBody>
      </p:sp>
    </p:spTree>
    <p:extLst>
      <p:ext uri="{BB962C8B-B14F-4D97-AF65-F5344CB8AC3E}">
        <p14:creationId xmlns:p14="http://schemas.microsoft.com/office/powerpoint/2010/main" val="1188497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80</a:t>
            </a:fld>
            <a:endParaRPr lang="en-US" sz="1200">
              <a:solidFill>
                <a:srgbClr val="000000"/>
              </a:solidFill>
              <a:latin typeface="Calibri" charset="0"/>
            </a:endParaRPr>
          </a:p>
        </p:txBody>
      </p:sp>
    </p:spTree>
    <p:extLst>
      <p:ext uri="{BB962C8B-B14F-4D97-AF65-F5344CB8AC3E}">
        <p14:creationId xmlns:p14="http://schemas.microsoft.com/office/powerpoint/2010/main" val="1330014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81</a:t>
            </a:fld>
            <a:endParaRPr lang="en-US" sz="1200">
              <a:solidFill>
                <a:srgbClr val="000000"/>
              </a:solidFill>
              <a:latin typeface="Calibri" charset="0"/>
            </a:endParaRPr>
          </a:p>
        </p:txBody>
      </p:sp>
    </p:spTree>
    <p:extLst>
      <p:ext uri="{BB962C8B-B14F-4D97-AF65-F5344CB8AC3E}">
        <p14:creationId xmlns:p14="http://schemas.microsoft.com/office/powerpoint/2010/main" val="396285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82</a:t>
            </a:fld>
            <a:endParaRPr lang="en-US" sz="1200">
              <a:solidFill>
                <a:srgbClr val="000000"/>
              </a:solidFill>
              <a:latin typeface="Calibri" charset="0"/>
            </a:endParaRPr>
          </a:p>
        </p:txBody>
      </p:sp>
    </p:spTree>
    <p:extLst>
      <p:ext uri="{BB962C8B-B14F-4D97-AF65-F5344CB8AC3E}">
        <p14:creationId xmlns:p14="http://schemas.microsoft.com/office/powerpoint/2010/main" val="102228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83</a:t>
            </a:fld>
            <a:endParaRPr lang="en-US" sz="1200">
              <a:solidFill>
                <a:srgbClr val="000000"/>
              </a:solidFill>
              <a:latin typeface="Calibri" charset="0"/>
            </a:endParaRPr>
          </a:p>
        </p:txBody>
      </p:sp>
    </p:spTree>
    <p:extLst>
      <p:ext uri="{BB962C8B-B14F-4D97-AF65-F5344CB8AC3E}">
        <p14:creationId xmlns:p14="http://schemas.microsoft.com/office/powerpoint/2010/main" val="1614313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84</a:t>
            </a:fld>
            <a:endParaRPr lang="en-US" sz="1200">
              <a:solidFill>
                <a:srgbClr val="000000"/>
              </a:solidFill>
              <a:latin typeface="Calibri" charset="0"/>
            </a:endParaRPr>
          </a:p>
        </p:txBody>
      </p:sp>
    </p:spTree>
    <p:extLst>
      <p:ext uri="{BB962C8B-B14F-4D97-AF65-F5344CB8AC3E}">
        <p14:creationId xmlns:p14="http://schemas.microsoft.com/office/powerpoint/2010/main" val="463640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85</a:t>
            </a:fld>
            <a:endParaRPr lang="en-US" sz="1200">
              <a:solidFill>
                <a:srgbClr val="000000"/>
              </a:solidFill>
              <a:latin typeface="Calibri" charset="0"/>
            </a:endParaRPr>
          </a:p>
        </p:txBody>
      </p:sp>
    </p:spTree>
    <p:extLst>
      <p:ext uri="{BB962C8B-B14F-4D97-AF65-F5344CB8AC3E}">
        <p14:creationId xmlns:p14="http://schemas.microsoft.com/office/powerpoint/2010/main" val="133356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039CF814-98AD-4A82-AF78-500803137C77}" type="slidenum">
              <a:rPr lang="en-US" smtClean="0"/>
              <a:pPr/>
              <a:t>12</a:t>
            </a:fld>
            <a:endParaRPr lang="en-US" smtClean="0"/>
          </a:p>
        </p:txBody>
      </p:sp>
      <p:sp>
        <p:nvSpPr>
          <p:cNvPr id="125955" name="Rectangle 2"/>
          <p:cNvSpPr>
            <a:spLocks noGrp="1" noRot="1" noChangeAspect="1" noChangeArrowheads="1" noTextEdit="1"/>
          </p:cNvSpPr>
          <p:nvPr>
            <p:ph type="sldImg"/>
          </p:nvPr>
        </p:nvSpPr>
        <p:spPr>
          <a:xfrm>
            <a:off x="1144588" y="685800"/>
            <a:ext cx="4572000" cy="3429000"/>
          </a:xfrm>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439173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9F70D-F926-F049-8F4C-1631B62D81AB}" type="slidenum">
              <a:rPr lang="en-US" sz="1200">
                <a:solidFill>
                  <a:srgbClr val="000000"/>
                </a:solidFill>
                <a:latin typeface="Calibri" charset="0"/>
              </a:rPr>
              <a:pPr eaLnBrk="1" hangingPunct="1"/>
              <a:t>86</a:t>
            </a:fld>
            <a:endParaRPr lang="en-US" sz="1200">
              <a:solidFill>
                <a:srgbClr val="000000"/>
              </a:solidFill>
              <a:latin typeface="Calibri" charset="0"/>
            </a:endParaRPr>
          </a:p>
        </p:txBody>
      </p:sp>
    </p:spTree>
    <p:extLst>
      <p:ext uri="{BB962C8B-B14F-4D97-AF65-F5344CB8AC3E}">
        <p14:creationId xmlns:p14="http://schemas.microsoft.com/office/powerpoint/2010/main" val="2089261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87</a:t>
            </a:fld>
            <a:endParaRPr lang="en-US" sz="1200">
              <a:solidFill>
                <a:srgbClr val="000000"/>
              </a:solidFill>
              <a:latin typeface="Calibri" charset="0"/>
            </a:endParaRPr>
          </a:p>
        </p:txBody>
      </p:sp>
    </p:spTree>
    <p:extLst>
      <p:ext uri="{BB962C8B-B14F-4D97-AF65-F5344CB8AC3E}">
        <p14:creationId xmlns:p14="http://schemas.microsoft.com/office/powerpoint/2010/main" val="780557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E36C51-3EF8-1C4A-80CD-E17F3B30636B}" type="slidenum">
              <a:rPr lang="en-US" sz="1200">
                <a:solidFill>
                  <a:srgbClr val="000000"/>
                </a:solidFill>
                <a:latin typeface="Calibri" charset="0"/>
              </a:rPr>
              <a:pPr eaLnBrk="1" hangingPunct="1"/>
              <a:t>88</a:t>
            </a:fld>
            <a:endParaRPr lang="en-US" sz="1200">
              <a:solidFill>
                <a:srgbClr val="000000"/>
              </a:solidFill>
              <a:latin typeface="Calibri" charset="0"/>
            </a:endParaRPr>
          </a:p>
        </p:txBody>
      </p:sp>
    </p:spTree>
    <p:extLst>
      <p:ext uri="{BB962C8B-B14F-4D97-AF65-F5344CB8AC3E}">
        <p14:creationId xmlns:p14="http://schemas.microsoft.com/office/powerpoint/2010/main" val="1164668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89</a:t>
            </a:fld>
            <a:endParaRPr lang="en-US" sz="1200">
              <a:solidFill>
                <a:srgbClr val="000000"/>
              </a:solidFill>
              <a:latin typeface="Calibri" charset="0"/>
            </a:endParaRPr>
          </a:p>
        </p:txBody>
      </p:sp>
    </p:spTree>
    <p:extLst>
      <p:ext uri="{BB962C8B-B14F-4D97-AF65-F5344CB8AC3E}">
        <p14:creationId xmlns:p14="http://schemas.microsoft.com/office/powerpoint/2010/main" val="1034329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E36C51-3EF8-1C4A-80CD-E17F3B30636B}" type="slidenum">
              <a:rPr lang="en-US" sz="1200">
                <a:solidFill>
                  <a:srgbClr val="000000"/>
                </a:solidFill>
                <a:latin typeface="Calibri" charset="0"/>
              </a:rPr>
              <a:pPr eaLnBrk="1" hangingPunct="1"/>
              <a:t>90</a:t>
            </a:fld>
            <a:endParaRPr lang="en-US" sz="1200">
              <a:solidFill>
                <a:srgbClr val="000000"/>
              </a:solidFill>
              <a:latin typeface="Calibri" charset="0"/>
            </a:endParaRPr>
          </a:p>
        </p:txBody>
      </p:sp>
    </p:spTree>
    <p:extLst>
      <p:ext uri="{BB962C8B-B14F-4D97-AF65-F5344CB8AC3E}">
        <p14:creationId xmlns:p14="http://schemas.microsoft.com/office/powerpoint/2010/main" val="3212791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91</a:t>
            </a:fld>
            <a:endParaRPr lang="en-US" sz="1200">
              <a:solidFill>
                <a:srgbClr val="000000"/>
              </a:solidFill>
              <a:latin typeface="Calibri" charset="0"/>
            </a:endParaRPr>
          </a:p>
        </p:txBody>
      </p:sp>
    </p:spTree>
    <p:extLst>
      <p:ext uri="{BB962C8B-B14F-4D97-AF65-F5344CB8AC3E}">
        <p14:creationId xmlns:p14="http://schemas.microsoft.com/office/powerpoint/2010/main" val="964415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7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92</a:t>
            </a:fld>
            <a:endParaRPr lang="en-US" sz="1200">
              <a:solidFill>
                <a:srgbClr val="000000"/>
              </a:solidFill>
              <a:latin typeface="Calibri" charset="0"/>
            </a:endParaRPr>
          </a:p>
        </p:txBody>
      </p:sp>
    </p:spTree>
    <p:extLst>
      <p:ext uri="{BB962C8B-B14F-4D97-AF65-F5344CB8AC3E}">
        <p14:creationId xmlns:p14="http://schemas.microsoft.com/office/powerpoint/2010/main" val="187622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device can perform 3D image recording of a face and use it as a password in protected </a:t>
            </a:r>
            <a:r>
              <a:rPr lang="en-US" dirty="0" err="1" smtClean="0"/>
              <a:t>enty</a:t>
            </a:r>
            <a:r>
              <a:rPr lang="en-US" dirty="0" smtClean="0"/>
              <a:t> points.</a:t>
            </a:r>
          </a:p>
          <a:p>
            <a:pPr eaLnBrk="1" hangingPunct="1"/>
            <a:endParaRPr lang="en-US" dirty="0" smtClean="0"/>
          </a:p>
          <a:p>
            <a:pPr eaLnBrk="1" hangingPunct="1"/>
            <a:r>
              <a:rPr lang="en-US" dirty="0" smtClean="0"/>
              <a:t>The system could be employed at airports or border crossings where a 3-D security camera could scan passengers' faces and compare them with a database of three-dimensional pictures of suspected criminals or terrorists, the twins said. </a:t>
            </a:r>
          </a:p>
          <a:p>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15</a:t>
            </a:fld>
            <a:endParaRPr lang="en-US"/>
          </a:p>
        </p:txBody>
      </p:sp>
    </p:spTree>
    <p:extLst>
      <p:ext uri="{BB962C8B-B14F-4D97-AF65-F5344CB8AC3E}">
        <p14:creationId xmlns:p14="http://schemas.microsoft.com/office/powerpoint/2010/main" val="212001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F6DD4A-7F86-42F5-91F0-9C1466D1AF38}" type="slidenum">
              <a:rPr lang="en-US" smtClean="0"/>
              <a:pPr/>
              <a:t>18</a:t>
            </a:fld>
            <a:endParaRPr lang="en-US" smtClean="0"/>
          </a:p>
        </p:txBody>
      </p:sp>
      <p:sp>
        <p:nvSpPr>
          <p:cNvPr id="116739" name="Rectangle 2"/>
          <p:cNvSpPr>
            <a:spLocks noGrp="1" noRot="1" noChangeAspect="1" noChangeArrowheads="1" noTextEdit="1"/>
          </p:cNvSpPr>
          <p:nvPr>
            <p:ph type="sldImg"/>
          </p:nvPr>
        </p:nvSpPr>
        <p:spPr>
          <a:xfrm>
            <a:off x="1144588" y="685800"/>
            <a:ext cx="4572000" cy="3429000"/>
          </a:xfrm>
          <a:ln/>
        </p:spPr>
      </p:sp>
      <p:sp>
        <p:nvSpPr>
          <p:cNvPr id="116740"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789709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CFD63EE-CF62-498F-923C-2FB206418722}" type="slidenum">
              <a:rPr lang="en-US" smtClean="0"/>
              <a:pPr/>
              <a:t>19</a:t>
            </a:fld>
            <a:endParaRPr lang="en-US" smtClean="0"/>
          </a:p>
        </p:txBody>
      </p:sp>
      <p:sp>
        <p:nvSpPr>
          <p:cNvPr id="117763" name="Rectangle 2"/>
          <p:cNvSpPr>
            <a:spLocks noGrp="1" noRot="1" noChangeAspect="1" noChangeArrowheads="1" noTextEdit="1"/>
          </p:cNvSpPr>
          <p:nvPr>
            <p:ph type="sldImg"/>
          </p:nvPr>
        </p:nvSpPr>
        <p:spPr>
          <a:xfrm>
            <a:off x="1144588" y="685800"/>
            <a:ext cx="4572000" cy="3429000"/>
          </a:xfrm>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98508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4138CFE9-8FC4-4009-BA89-354DE5D7A047}" type="slidenum">
              <a:rPr lang="en-US" smtClean="0"/>
              <a:pPr/>
              <a:t>20</a:t>
            </a:fld>
            <a:endParaRPr lang="en-US" smtClean="0"/>
          </a:p>
        </p:txBody>
      </p:sp>
      <p:sp>
        <p:nvSpPr>
          <p:cNvPr id="118787" name="Rectangle 2"/>
          <p:cNvSpPr>
            <a:spLocks noGrp="1" noRot="1" noChangeAspect="1" noChangeArrowheads="1" noTextEdit="1"/>
          </p:cNvSpPr>
          <p:nvPr>
            <p:ph type="sldImg"/>
          </p:nvPr>
        </p:nvSpPr>
        <p:spPr>
          <a:xfrm>
            <a:off x="1144588" y="685800"/>
            <a:ext cx="4572000" cy="3429000"/>
          </a:xfrm>
          <a:ln/>
        </p:spPr>
      </p:sp>
      <p:sp>
        <p:nvSpPr>
          <p:cNvPr id="118788"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2609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03050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49790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941847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44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324369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38435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54739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6936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389514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841620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292498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645AA5-C959-4F30-AB83-DB4F06E8D73A}"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41600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45AA5-C959-4F30-AB83-DB4F06E8D73A}" type="datetimeFigureOut">
              <a:rPr lang="zh-CN" altLang="en-US" smtClean="0"/>
              <a:t>2019/12/11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E719D-DE81-4D03-8C3E-90903657F2FD}" type="slidenum">
              <a:rPr lang="zh-CN" altLang="en-US" smtClean="0"/>
              <a:t>‹#›</a:t>
            </a:fld>
            <a:endParaRPr lang="zh-CN" altLang="en-US"/>
          </a:p>
        </p:txBody>
      </p:sp>
    </p:spTree>
    <p:extLst>
      <p:ext uri="{BB962C8B-B14F-4D97-AF65-F5344CB8AC3E}">
        <p14:creationId xmlns:p14="http://schemas.microsoft.com/office/powerpoint/2010/main" val="110853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www.scottcamazine.com/photos/SecurityXrays/images/briefcase7_jpg.jpg" TargetMode="External"/><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www.mattesonart.com/1961-1967-later-years.aspx" TargetMode="External"/><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2.wmf"/><Relationship Id="rId4" Type="http://schemas.openxmlformats.org/officeDocument/2006/relationships/oleObject" Target="../embeddings/oleObject2.bin"/><Relationship Id="rId9" Type="http://schemas.openxmlformats.org/officeDocument/2006/relationships/image" Target="../media/image54.wmf"/></Relationships>
</file>

<file path=ppt/slides/_rels/slide5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wmf"/><Relationship Id="rId5" Type="http://schemas.openxmlformats.org/officeDocument/2006/relationships/oleObject" Target="../embeddings/oleObject6.bin"/><Relationship Id="rId10" Type="http://schemas.openxmlformats.org/officeDocument/2006/relationships/image" Target="../media/image58.wmf"/><Relationship Id="rId4" Type="http://schemas.openxmlformats.org/officeDocument/2006/relationships/image" Target="../media/image55.emf"/><Relationship Id="rId9"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3.wmf"/><Relationship Id="rId5" Type="http://schemas.openxmlformats.org/officeDocument/2006/relationships/oleObject" Target="../embeddings/oleObject10.bin"/><Relationship Id="rId4" Type="http://schemas.openxmlformats.org/officeDocument/2006/relationships/image" Target="../media/image62.wmf"/></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0.png"/></Relationships>
</file>

<file path=ppt/slides/_rels/slide8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6.png"/><Relationship Id="rId7" Type="http://schemas.microsoft.com/office/2007/relationships/hdphoto" Target="../media/hdphoto3.wdp"/><Relationship Id="rId12"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png"/><Relationship Id="rId11" Type="http://schemas.microsoft.com/office/2007/relationships/hdphoto" Target="../media/hdphoto6.wdp"/><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image" Target="../media/image77.png"/><Relationship Id="rId9" Type="http://schemas.microsoft.com/office/2007/relationships/hdphoto" Target="../media/hdphoto5.wdp"/></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microsoft.com/office/2007/relationships/hdphoto" Target="../media/hdphoto7.wdp"/><Relationship Id="rId4" Type="http://schemas.openxmlformats.org/officeDocument/2006/relationships/image" Target="../media/image77.png"/><Relationship Id="rId9" Type="http://schemas.openxmlformats.org/officeDocument/2006/relationships/image" Target="../media/image81.png"/></Relationships>
</file>

<file path=ppt/slides/_rels/slide8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0.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s>
</file>

<file path=ppt/slides/_rels/slide8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5.png"/></Relationships>
</file>

<file path=ppt/slides/_rels/slide8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6.png"/><Relationship Id="rId7" Type="http://schemas.microsoft.com/office/2007/relationships/hdphoto" Target="../media/hdphoto1.wdp"/><Relationship Id="rId12"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0"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2514600"/>
          </a:xfrm>
        </p:spPr>
        <p:txBody>
          <a:bodyPr>
            <a:normAutofit/>
          </a:bodyPr>
          <a:lstStyle/>
          <a:p>
            <a:r>
              <a:rPr lang="en-US" dirty="0" smtClean="0"/>
              <a:t>Lecture: </a:t>
            </a:r>
            <a:br>
              <a:rPr lang="en-US" dirty="0" smtClean="0"/>
            </a:br>
            <a:r>
              <a:rPr lang="zh-CN" altLang="en-US" dirty="0" smtClean="0"/>
              <a:t>模式识别</a:t>
            </a:r>
            <a:endParaRPr lang="en-US" dirty="0"/>
          </a:p>
        </p:txBody>
      </p:sp>
      <p:sp>
        <p:nvSpPr>
          <p:cNvPr id="4" name="Date Placeholder 3"/>
          <p:cNvSpPr>
            <a:spLocks noGrp="1"/>
          </p:cNvSpPr>
          <p:nvPr>
            <p:ph type="dt" sz="half" idx="10"/>
          </p:nvPr>
        </p:nvSpPr>
        <p:spPr/>
        <p:txBody>
          <a:bodyPr/>
          <a:lstStyle/>
          <a:p>
            <a:r>
              <a:rPr lang="en-US" smtClean="0"/>
              <a:t>31-Oct-17</a:t>
            </a:r>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a:p>
        </p:txBody>
      </p:sp>
    </p:spTree>
    <p:extLst>
      <p:ext uri="{BB962C8B-B14F-4D97-AF65-F5344CB8AC3E}">
        <p14:creationId xmlns:p14="http://schemas.microsoft.com/office/powerpoint/2010/main" val="1003947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10" name="Text Box 8"/>
          <p:cNvSpPr txBox="1">
            <a:spLocks noChangeArrowheads="1"/>
          </p:cNvSpPr>
          <p:nvPr/>
        </p:nvSpPr>
        <p:spPr bwMode="auto">
          <a:xfrm>
            <a:off x="4800600" y="2743200"/>
            <a:ext cx="667170"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clock</a:t>
            </a:r>
            <a:endParaRPr lang="en-US" b="1" dirty="0">
              <a:solidFill>
                <a:schemeClr val="accent2"/>
              </a:solidFill>
              <a:latin typeface="Calibri" pitchFamily="34" charset="0"/>
            </a:endParaRPr>
          </a:p>
        </p:txBody>
      </p:sp>
      <p:sp>
        <p:nvSpPr>
          <p:cNvPr id="14" name="Freeform 13"/>
          <p:cNvSpPr/>
          <p:nvPr/>
        </p:nvSpPr>
        <p:spPr bwMode="auto">
          <a:xfrm>
            <a:off x="3685521" y="2568696"/>
            <a:ext cx="781777" cy="1326229"/>
          </a:xfrm>
          <a:custGeom>
            <a:avLst/>
            <a:gdLst>
              <a:gd name="connsiteX0" fmla="*/ 0 w 781777"/>
              <a:gd name="connsiteY0" fmla="*/ 404849 h 1326229"/>
              <a:gd name="connsiteX1" fmla="*/ 13960 w 781777"/>
              <a:gd name="connsiteY1" fmla="*/ 1040043 h 1326229"/>
              <a:gd name="connsiteX2" fmla="*/ 69801 w 781777"/>
              <a:gd name="connsiteY2" fmla="*/ 1033063 h 1326229"/>
              <a:gd name="connsiteX3" fmla="*/ 104702 w 781777"/>
              <a:gd name="connsiteY3" fmla="*/ 956281 h 1326229"/>
              <a:gd name="connsiteX4" fmla="*/ 146583 w 781777"/>
              <a:gd name="connsiteY4" fmla="*/ 1012122 h 1326229"/>
              <a:gd name="connsiteX5" fmla="*/ 362968 w 781777"/>
              <a:gd name="connsiteY5" fmla="*/ 1060983 h 1326229"/>
              <a:gd name="connsiteX6" fmla="*/ 397868 w 781777"/>
              <a:gd name="connsiteY6" fmla="*/ 1319249 h 1326229"/>
              <a:gd name="connsiteX7" fmla="*/ 488610 w 781777"/>
              <a:gd name="connsiteY7" fmla="*/ 1326229 h 1326229"/>
              <a:gd name="connsiteX8" fmla="*/ 523511 w 781777"/>
              <a:gd name="connsiteY8" fmla="*/ 1088904 h 1326229"/>
              <a:gd name="connsiteX9" fmla="*/ 614253 w 781777"/>
              <a:gd name="connsiteY9" fmla="*/ 1040043 h 1326229"/>
              <a:gd name="connsiteX10" fmla="*/ 781777 w 781777"/>
              <a:gd name="connsiteY10" fmla="*/ 1109844 h 1326229"/>
              <a:gd name="connsiteX11" fmla="*/ 760836 w 781777"/>
              <a:gd name="connsiteY11" fmla="*/ 411829 h 1326229"/>
              <a:gd name="connsiteX12" fmla="*/ 725935 w 781777"/>
              <a:gd name="connsiteY12" fmla="*/ 376928 h 1326229"/>
              <a:gd name="connsiteX13" fmla="*/ 649154 w 781777"/>
              <a:gd name="connsiteY13" fmla="*/ 495591 h 1326229"/>
              <a:gd name="connsiteX14" fmla="*/ 565392 w 781777"/>
              <a:gd name="connsiteY14" fmla="*/ 439750 h 1326229"/>
              <a:gd name="connsiteX15" fmla="*/ 579352 w 781777"/>
              <a:gd name="connsiteY15" fmla="*/ 328067 h 1326229"/>
              <a:gd name="connsiteX16" fmla="*/ 411829 w 781777"/>
              <a:gd name="connsiteY16" fmla="*/ 195444 h 1326229"/>
              <a:gd name="connsiteX17" fmla="*/ 418809 w 781777"/>
              <a:gd name="connsiteY17" fmla="*/ 0 h 1326229"/>
              <a:gd name="connsiteX18" fmla="*/ 335047 w 781777"/>
              <a:gd name="connsiteY18" fmla="*/ 13960 h 1326229"/>
              <a:gd name="connsiteX19" fmla="*/ 321087 w 781777"/>
              <a:gd name="connsiteY19" fmla="*/ 230345 h 1326229"/>
              <a:gd name="connsiteX20" fmla="*/ 174503 w 781777"/>
              <a:gd name="connsiteY20" fmla="*/ 307127 h 1326229"/>
              <a:gd name="connsiteX21" fmla="*/ 174503 w 781777"/>
              <a:gd name="connsiteY21" fmla="*/ 439750 h 1326229"/>
              <a:gd name="connsiteX22" fmla="*/ 111682 w 781777"/>
              <a:gd name="connsiteY22" fmla="*/ 509551 h 1326229"/>
              <a:gd name="connsiteX23" fmla="*/ 69801 w 781777"/>
              <a:gd name="connsiteY23" fmla="*/ 404849 h 1326229"/>
              <a:gd name="connsiteX24" fmla="*/ 0 w 781777"/>
              <a:gd name="connsiteY24" fmla="*/ 404849 h 13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1777" h="1326229">
                <a:moveTo>
                  <a:pt x="0" y="404849"/>
                </a:moveTo>
                <a:lnTo>
                  <a:pt x="13960" y="1040043"/>
                </a:lnTo>
                <a:lnTo>
                  <a:pt x="69801" y="1033063"/>
                </a:lnTo>
                <a:lnTo>
                  <a:pt x="104702" y="956281"/>
                </a:lnTo>
                <a:lnTo>
                  <a:pt x="146583" y="1012122"/>
                </a:lnTo>
                <a:lnTo>
                  <a:pt x="362968" y="1060983"/>
                </a:lnTo>
                <a:lnTo>
                  <a:pt x="397868" y="1319249"/>
                </a:lnTo>
                <a:lnTo>
                  <a:pt x="488610" y="1326229"/>
                </a:lnTo>
                <a:lnTo>
                  <a:pt x="523511" y="1088904"/>
                </a:lnTo>
                <a:lnTo>
                  <a:pt x="614253" y="1040043"/>
                </a:lnTo>
                <a:lnTo>
                  <a:pt x="781777" y="1109844"/>
                </a:lnTo>
                <a:lnTo>
                  <a:pt x="760836" y="411829"/>
                </a:lnTo>
                <a:lnTo>
                  <a:pt x="725935" y="376928"/>
                </a:lnTo>
                <a:lnTo>
                  <a:pt x="649154" y="495591"/>
                </a:lnTo>
                <a:lnTo>
                  <a:pt x="565392" y="439750"/>
                </a:lnTo>
                <a:lnTo>
                  <a:pt x="579352" y="328067"/>
                </a:lnTo>
                <a:lnTo>
                  <a:pt x="411829" y="195444"/>
                </a:lnTo>
                <a:lnTo>
                  <a:pt x="418809" y="0"/>
                </a:lnTo>
                <a:lnTo>
                  <a:pt x="335047" y="13960"/>
                </a:lnTo>
                <a:lnTo>
                  <a:pt x="321087" y="230345"/>
                </a:lnTo>
                <a:lnTo>
                  <a:pt x="174503" y="307127"/>
                </a:lnTo>
                <a:lnTo>
                  <a:pt x="174503" y="439750"/>
                </a:lnTo>
                <a:lnTo>
                  <a:pt x="111682" y="509551"/>
                </a:lnTo>
                <a:lnTo>
                  <a:pt x="69801" y="404849"/>
                </a:lnTo>
                <a:lnTo>
                  <a:pt x="0" y="404849"/>
                </a:lnTo>
                <a:close/>
              </a:path>
            </a:pathLst>
          </a:custGeom>
          <a:noFill/>
          <a:ln w="762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w="57150">
                <a:solidFill>
                  <a:schemeClr val="tx1"/>
                </a:solidFill>
              </a:ln>
              <a:solidFill>
                <a:schemeClr val="tx1"/>
              </a:solidFill>
              <a:effectLst/>
              <a:latin typeface="Futura Bk BT" pitchFamily="34" charset="0"/>
            </a:endParaRPr>
          </a:p>
        </p:txBody>
      </p:sp>
      <p:sp>
        <p:nvSpPr>
          <p:cNvPr id="6"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Accurate localization (segmentation)</a:t>
            </a:r>
            <a:endParaRPr lang="en-US" sz="28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10</a:t>
            </a:fld>
            <a:endParaRPr lang="en-US" dirty="0"/>
          </a:p>
        </p:txBody>
      </p:sp>
    </p:spTree>
    <p:extLst>
      <p:ext uri="{BB962C8B-B14F-4D97-AF65-F5344CB8AC3E}">
        <p14:creationId xmlns:p14="http://schemas.microsoft.com/office/powerpoint/2010/main" val="3541249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385028" name="Freeform 4"/>
          <p:cNvSpPr>
            <a:spLocks/>
          </p:cNvSpPr>
          <p:nvPr/>
        </p:nvSpPr>
        <p:spPr bwMode="auto">
          <a:xfrm>
            <a:off x="6781800" y="52578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385031" name="Rectangle 7"/>
          <p:cNvSpPr>
            <a:spLocks noChangeArrowheads="1"/>
          </p:cNvSpPr>
          <p:nvPr/>
        </p:nvSpPr>
        <p:spPr bwMode="auto">
          <a:xfrm>
            <a:off x="4800600" y="5029200"/>
            <a:ext cx="685800" cy="1295400"/>
          </a:xfrm>
          <a:prstGeom prst="rect">
            <a:avLst/>
          </a:prstGeom>
          <a:solidFill>
            <a:srgbClr val="FF0000">
              <a:alpha val="34117"/>
            </a:srgbClr>
          </a:solidFill>
          <a:ln w="76200" algn="ctr">
            <a:solidFill>
              <a:srgbClr val="800000"/>
            </a:solidFill>
            <a:miter lim="800000"/>
            <a:headEnd/>
            <a:tailEnd/>
          </a:ln>
        </p:spPr>
        <p:txBody>
          <a:bodyPr wrap="none" anchor="ctr">
            <a:spAutoFit/>
          </a:bodyPr>
          <a:lstStyle/>
          <a:p>
            <a:endParaRPr lang="en-US"/>
          </a:p>
        </p:txBody>
      </p:sp>
      <p:sp>
        <p:nvSpPr>
          <p:cNvPr id="385035" name="Text Box 11"/>
          <p:cNvSpPr txBox="1">
            <a:spLocks noChangeArrowheads="1"/>
          </p:cNvSpPr>
          <p:nvPr/>
        </p:nvSpPr>
        <p:spPr bwMode="auto">
          <a:xfrm>
            <a:off x="3908425" y="3962400"/>
            <a:ext cx="2513013" cy="671513"/>
          </a:xfrm>
          <a:prstGeom prst="rect">
            <a:avLst/>
          </a:prstGeom>
          <a:solidFill>
            <a:schemeClr val="bg1"/>
          </a:solidFill>
          <a:ln w="63500" algn="ctr">
            <a:noFill/>
            <a:miter lim="800000"/>
            <a:headEnd/>
            <a:tailEnd/>
          </a:ln>
        </p:spPr>
        <p:txBody>
          <a:bodyPr wrap="none">
            <a:spAutoFit/>
          </a:bodyPr>
          <a:lstStyle/>
          <a:p>
            <a:pPr algn="ctr"/>
            <a:r>
              <a:rPr lang="en-US" sz="2000" b="1" dirty="0">
                <a:solidFill>
                  <a:srgbClr val="993300"/>
                </a:solidFill>
              </a:rPr>
              <a:t>Object: </a:t>
            </a:r>
            <a:r>
              <a:rPr lang="en-US" b="1" dirty="0">
                <a:solidFill>
                  <a:srgbClr val="993300"/>
                </a:solidFill>
              </a:rPr>
              <a:t>Person, back;</a:t>
            </a:r>
          </a:p>
          <a:p>
            <a:pPr algn="ctr"/>
            <a:r>
              <a:rPr lang="en-US" b="1" dirty="0">
                <a:solidFill>
                  <a:srgbClr val="993300"/>
                </a:solidFill>
              </a:rPr>
              <a:t>1-2 meters away</a:t>
            </a:r>
          </a:p>
        </p:txBody>
      </p:sp>
      <p:sp>
        <p:nvSpPr>
          <p:cNvPr id="385036" name="Text Box 12"/>
          <p:cNvSpPr txBox="1">
            <a:spLocks noChangeArrowheads="1"/>
          </p:cNvSpPr>
          <p:nvPr/>
        </p:nvSpPr>
        <p:spPr bwMode="auto">
          <a:xfrm>
            <a:off x="4419600" y="6080125"/>
            <a:ext cx="4648200" cy="396875"/>
          </a:xfrm>
          <a:prstGeom prst="rect">
            <a:avLst/>
          </a:prstGeom>
          <a:solidFill>
            <a:schemeClr val="bg1"/>
          </a:solidFill>
          <a:ln w="63500" algn="ctr">
            <a:noFill/>
            <a:miter lim="800000"/>
            <a:headEnd/>
            <a:tailEnd/>
          </a:ln>
        </p:spPr>
        <p:txBody>
          <a:bodyPr>
            <a:spAutoFit/>
          </a:bodyPr>
          <a:lstStyle/>
          <a:p>
            <a:r>
              <a:rPr lang="en-US" sz="2000" b="1">
                <a:solidFill>
                  <a:srgbClr val="33CC33"/>
                </a:solidFill>
              </a:rPr>
              <a:t>Object: </a:t>
            </a:r>
            <a:r>
              <a:rPr lang="en-US" sz="1600" b="1">
                <a:solidFill>
                  <a:srgbClr val="33CC33"/>
                </a:solidFill>
              </a:rPr>
              <a:t>Police</a:t>
            </a:r>
            <a:r>
              <a:rPr lang="en-US" b="1">
                <a:solidFill>
                  <a:srgbClr val="33CC33"/>
                </a:solidFill>
              </a:rPr>
              <a:t> car, side view, 4-5 m away</a:t>
            </a:r>
          </a:p>
        </p:txBody>
      </p:sp>
      <p:sp>
        <p:nvSpPr>
          <p:cNvPr id="20" name="Freeform 3"/>
          <p:cNvSpPr>
            <a:spLocks/>
          </p:cNvSpPr>
          <p:nvPr/>
        </p:nvSpPr>
        <p:spPr bwMode="auto">
          <a:xfrm>
            <a:off x="152400" y="1447800"/>
            <a:ext cx="3474720" cy="3200400"/>
          </a:xfrm>
          <a:custGeom>
            <a:avLst/>
            <a:gdLst>
              <a:gd name="T0" fmla="*/ 0 w 5664"/>
              <a:gd name="T1" fmla="*/ 720 h 3072"/>
              <a:gd name="T2" fmla="*/ 1536 w 5664"/>
              <a:gd name="T3" fmla="*/ 0 h 3072"/>
              <a:gd name="T4" fmla="*/ 5616 w 5664"/>
              <a:gd name="T5" fmla="*/ 432 h 3072"/>
              <a:gd name="T6" fmla="*/ 5664 w 5664"/>
              <a:gd name="T7" fmla="*/ 2640 h 3072"/>
              <a:gd name="T8" fmla="*/ 4704 w 5664"/>
              <a:gd name="T9" fmla="*/ 3072 h 3072"/>
              <a:gd name="T10" fmla="*/ 2640 w 5664"/>
              <a:gd name="T11" fmla="*/ 3072 h 3072"/>
              <a:gd name="T12" fmla="*/ 144 w 5664"/>
              <a:gd name="T13" fmla="*/ 2928 h 3072"/>
              <a:gd name="T14" fmla="*/ 151 w 5664"/>
              <a:gd name="T15" fmla="*/ 2681 h 3072"/>
              <a:gd name="T16" fmla="*/ 192 w 5664"/>
              <a:gd name="T17" fmla="*/ 2496 h 3072"/>
              <a:gd name="T18" fmla="*/ 0 w 5664"/>
              <a:gd name="T19" fmla="*/ 720 h 30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64"/>
              <a:gd name="T31" fmla="*/ 0 h 3072"/>
              <a:gd name="T32" fmla="*/ 5664 w 5664"/>
              <a:gd name="T33" fmla="*/ 3072 h 30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64" h="3072">
                <a:moveTo>
                  <a:pt x="0" y="720"/>
                </a:moveTo>
                <a:lnTo>
                  <a:pt x="1536" y="0"/>
                </a:lnTo>
                <a:lnTo>
                  <a:pt x="5616" y="432"/>
                </a:lnTo>
                <a:lnTo>
                  <a:pt x="5664" y="2640"/>
                </a:lnTo>
                <a:lnTo>
                  <a:pt x="4704" y="3072"/>
                </a:lnTo>
                <a:lnTo>
                  <a:pt x="2640" y="3072"/>
                </a:lnTo>
                <a:cubicBezTo>
                  <a:pt x="1808" y="3024"/>
                  <a:pt x="976" y="2982"/>
                  <a:pt x="144" y="2928"/>
                </a:cubicBezTo>
                <a:cubicBezTo>
                  <a:pt x="62" y="2923"/>
                  <a:pt x="137" y="2762"/>
                  <a:pt x="151" y="2681"/>
                </a:cubicBezTo>
                <a:cubicBezTo>
                  <a:pt x="162" y="2619"/>
                  <a:pt x="192" y="2496"/>
                  <a:pt x="192" y="2496"/>
                </a:cubicBezTo>
                <a:lnTo>
                  <a:pt x="0" y="720"/>
                </a:lnTo>
                <a:close/>
              </a:path>
            </a:pathLst>
          </a:custGeom>
          <a:solidFill>
            <a:srgbClr val="00CCFF">
              <a:alpha val="23921"/>
            </a:srgbClr>
          </a:solidFill>
          <a:ln w="76200">
            <a:solidFill>
              <a:srgbClr val="000080"/>
            </a:solidFill>
            <a:round/>
            <a:headEnd/>
            <a:tailEnd/>
          </a:ln>
        </p:spPr>
        <p:txBody>
          <a:bodyPr wrap="square">
            <a:spAutoFit/>
          </a:bodyPr>
          <a:lstStyle/>
          <a:p>
            <a:endParaRPr lang="en-US"/>
          </a:p>
        </p:txBody>
      </p:sp>
      <p:sp>
        <p:nvSpPr>
          <p:cNvPr id="385032" name="Text Box 8"/>
          <p:cNvSpPr txBox="1">
            <a:spLocks noChangeArrowheads="1"/>
          </p:cNvSpPr>
          <p:nvPr/>
        </p:nvSpPr>
        <p:spPr bwMode="auto">
          <a:xfrm>
            <a:off x="838200" y="1828800"/>
            <a:ext cx="2861874" cy="954107"/>
          </a:xfrm>
          <a:prstGeom prst="rect">
            <a:avLst/>
          </a:prstGeom>
          <a:solidFill>
            <a:schemeClr val="bg1"/>
          </a:solidFill>
          <a:ln w="63500" algn="ctr">
            <a:noFill/>
            <a:miter lim="800000"/>
            <a:headEnd/>
            <a:tailEnd/>
          </a:ln>
        </p:spPr>
        <p:txBody>
          <a:bodyPr wrap="none">
            <a:spAutoFit/>
          </a:bodyPr>
          <a:lstStyle/>
          <a:p>
            <a:r>
              <a:rPr lang="en-US" sz="2000" b="1" dirty="0">
                <a:solidFill>
                  <a:schemeClr val="accent2"/>
                </a:solidFill>
                <a:latin typeface="Calibri" pitchFamily="34" charset="0"/>
              </a:rPr>
              <a:t>Object: </a:t>
            </a:r>
            <a:r>
              <a:rPr lang="en-US" b="1" dirty="0">
                <a:solidFill>
                  <a:schemeClr val="accent2"/>
                </a:solidFill>
                <a:latin typeface="Calibri" pitchFamily="34" charset="0"/>
              </a:rPr>
              <a:t>Building, 45º pose, </a:t>
            </a:r>
          </a:p>
          <a:p>
            <a:r>
              <a:rPr lang="en-US" b="1" dirty="0">
                <a:solidFill>
                  <a:schemeClr val="accent2"/>
                </a:solidFill>
                <a:latin typeface="Calibri" pitchFamily="34" charset="0"/>
              </a:rPr>
              <a:t>8-10 meters </a:t>
            </a:r>
            <a:r>
              <a:rPr lang="en-US" b="1" dirty="0" smtClean="0">
                <a:solidFill>
                  <a:schemeClr val="accent2"/>
                </a:solidFill>
                <a:latin typeface="Calibri" pitchFamily="34" charset="0"/>
              </a:rPr>
              <a:t>away</a:t>
            </a:r>
          </a:p>
          <a:p>
            <a:r>
              <a:rPr lang="en-US" b="1" dirty="0" smtClean="0">
                <a:solidFill>
                  <a:schemeClr val="accent2"/>
                </a:solidFill>
                <a:latin typeface="Calibri" pitchFamily="34" charset="0"/>
              </a:rPr>
              <a:t>It has bricks</a:t>
            </a:r>
            <a:endParaRPr lang="en-US" b="1" dirty="0">
              <a:solidFill>
                <a:schemeClr val="accent2"/>
              </a:solidFill>
              <a:latin typeface="Calibri" pitchFamily="34" charset="0"/>
            </a:endParaRPr>
          </a:p>
        </p:txBody>
      </p:sp>
      <p:sp>
        <p:nvSpPr>
          <p:cNvPr id="21" name="Text Box 3"/>
          <p:cNvSpPr txBox="1">
            <a:spLocks noChangeArrowheads="1"/>
          </p:cNvSpPr>
          <p:nvPr/>
        </p:nvSpPr>
        <p:spPr bwMode="auto">
          <a:xfrm>
            <a:off x="381000" y="152400"/>
            <a:ext cx="8001000" cy="1200329"/>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 </a:t>
            </a:r>
            <a:r>
              <a:rPr lang="en-US" sz="3600" dirty="0" smtClean="0">
                <a:solidFill>
                  <a:srgbClr val="000000"/>
                </a:solidFill>
              </a:rPr>
              <a:t>Estimating object semantic &amp; geometric attributes</a:t>
            </a:r>
            <a:endParaRPr lang="en-US" sz="36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11</a:t>
            </a:fld>
            <a:endParaRPr lang="en-US" dirty="0"/>
          </a:p>
        </p:txBody>
      </p:sp>
    </p:spTree>
    <p:extLst>
      <p:ext uri="{BB962C8B-B14F-4D97-AF65-F5344CB8AC3E}">
        <p14:creationId xmlns:p14="http://schemas.microsoft.com/office/powerpoint/2010/main" val="2316696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5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5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5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50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5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8" grpId="0" animBg="1"/>
      <p:bldP spid="385031" grpId="0" animBg="1"/>
      <p:bldP spid="385035" grpId="0" animBg="1"/>
      <p:bldP spid="385036" grpId="0" animBg="1"/>
      <p:bldP spid="20" grpId="0" animBg="1"/>
      <p:bldP spid="38503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8229600" cy="1143000"/>
          </a:xfrm>
        </p:spPr>
        <p:txBody>
          <a:bodyPr/>
          <a:lstStyle/>
          <a:p>
            <a:pPr eaLnBrk="1" hangingPunct="1"/>
            <a:r>
              <a:rPr lang="en-US" sz="4000" dirty="0" smtClean="0">
                <a:solidFill>
                  <a:schemeClr val="tx1"/>
                </a:solidFill>
                <a:latin typeface="Calibri" pitchFamily="34" charset="0"/>
                <a:cs typeface="Calibri" pitchFamily="34" charset="0"/>
              </a:rPr>
              <a:t>Applications of computer vision</a:t>
            </a:r>
          </a:p>
        </p:txBody>
      </p:sp>
      <p:grpSp>
        <p:nvGrpSpPr>
          <p:cNvPr id="2" name="Group 9"/>
          <p:cNvGrpSpPr>
            <a:grpSpLocks/>
          </p:cNvGrpSpPr>
          <p:nvPr/>
        </p:nvGrpSpPr>
        <p:grpSpPr bwMode="auto">
          <a:xfrm>
            <a:off x="6324600" y="1279525"/>
            <a:ext cx="2514600" cy="2286000"/>
            <a:chOff x="144" y="2436"/>
            <a:chExt cx="1584" cy="1440"/>
          </a:xfrm>
        </p:grpSpPr>
        <p:pic>
          <p:nvPicPr>
            <p:cNvPr id="33805" name="Picture 10"/>
            <p:cNvPicPr>
              <a:picLocks noChangeAspect="1" noChangeArrowheads="1"/>
            </p:cNvPicPr>
            <p:nvPr/>
          </p:nvPicPr>
          <p:blipFill>
            <a:blip r:embed="rId3" cstate="print"/>
            <a:srcRect/>
            <a:stretch>
              <a:fillRect/>
            </a:stretch>
          </p:blipFill>
          <p:spPr bwMode="auto">
            <a:xfrm>
              <a:off x="144" y="2436"/>
              <a:ext cx="1584" cy="1193"/>
            </a:xfrm>
            <a:prstGeom prst="rect">
              <a:avLst/>
            </a:prstGeom>
            <a:noFill/>
            <a:ln w="19050">
              <a:noFill/>
              <a:miter lim="800000"/>
              <a:headEnd/>
              <a:tailEnd/>
            </a:ln>
          </p:spPr>
        </p:pic>
        <p:sp>
          <p:nvSpPr>
            <p:cNvPr id="33806" name="Text Box 11"/>
            <p:cNvSpPr txBox="1">
              <a:spLocks noChangeArrowheads="1"/>
            </p:cNvSpPr>
            <p:nvPr/>
          </p:nvSpPr>
          <p:spPr bwMode="auto">
            <a:xfrm>
              <a:off x="512" y="3664"/>
              <a:ext cx="820" cy="212"/>
            </a:xfrm>
            <a:prstGeom prst="rect">
              <a:avLst/>
            </a:prstGeom>
            <a:noFill/>
            <a:ln w="19050">
              <a:noFill/>
              <a:miter lim="800000"/>
              <a:headEnd/>
              <a:tailEnd/>
            </a:ln>
          </p:spPr>
          <p:txBody>
            <a:bodyPr wrap="none">
              <a:spAutoFit/>
            </a:bodyPr>
            <a:lstStyle/>
            <a:p>
              <a:pPr algn="ctr">
                <a:spcBef>
                  <a:spcPct val="50000"/>
                </a:spcBef>
              </a:pPr>
              <a:r>
                <a:rPr lang="en-US" sz="1600"/>
                <a:t>Surveillance</a:t>
              </a:r>
            </a:p>
          </p:txBody>
        </p:sp>
      </p:grpSp>
      <p:grpSp>
        <p:nvGrpSpPr>
          <p:cNvPr id="3" name="Group 15"/>
          <p:cNvGrpSpPr>
            <a:grpSpLocks/>
          </p:cNvGrpSpPr>
          <p:nvPr/>
        </p:nvGrpSpPr>
        <p:grpSpPr bwMode="auto">
          <a:xfrm>
            <a:off x="3276600" y="1279525"/>
            <a:ext cx="2513013" cy="2274888"/>
            <a:chOff x="97" y="720"/>
            <a:chExt cx="1583" cy="1433"/>
          </a:xfrm>
        </p:grpSpPr>
        <p:pic>
          <p:nvPicPr>
            <p:cNvPr id="33801" name="Picture 16"/>
            <p:cNvPicPr>
              <a:picLocks noChangeAspect="1" noChangeArrowheads="1"/>
            </p:cNvPicPr>
            <p:nvPr/>
          </p:nvPicPr>
          <p:blipFill>
            <a:blip r:embed="rId4" cstate="print"/>
            <a:srcRect l="12740"/>
            <a:stretch>
              <a:fillRect/>
            </a:stretch>
          </p:blipFill>
          <p:spPr bwMode="auto">
            <a:xfrm>
              <a:off x="97" y="720"/>
              <a:ext cx="1583" cy="1189"/>
            </a:xfrm>
            <a:prstGeom prst="rect">
              <a:avLst/>
            </a:prstGeom>
            <a:noFill/>
            <a:ln w="19050">
              <a:noFill/>
              <a:miter lim="800000"/>
              <a:headEnd/>
              <a:tailEnd/>
            </a:ln>
          </p:spPr>
        </p:pic>
        <p:sp>
          <p:nvSpPr>
            <p:cNvPr id="33802" name="Text Box 17"/>
            <p:cNvSpPr txBox="1">
              <a:spLocks noChangeArrowheads="1"/>
            </p:cNvSpPr>
            <p:nvPr/>
          </p:nvSpPr>
          <p:spPr bwMode="auto">
            <a:xfrm>
              <a:off x="252" y="1961"/>
              <a:ext cx="1219" cy="192"/>
            </a:xfrm>
            <a:prstGeom prst="rect">
              <a:avLst/>
            </a:prstGeom>
            <a:noFill/>
            <a:ln w="19050">
              <a:noFill/>
              <a:miter lim="800000"/>
              <a:headEnd/>
              <a:tailEnd/>
            </a:ln>
          </p:spPr>
          <p:txBody>
            <a:bodyPr wrap="none">
              <a:spAutoFit/>
            </a:bodyPr>
            <a:lstStyle/>
            <a:p>
              <a:pPr algn="ctr">
                <a:spcBef>
                  <a:spcPct val="50000"/>
                </a:spcBef>
              </a:pPr>
              <a:r>
                <a:rPr lang="en-US" sz="1400"/>
                <a:t>Assistive technologies</a:t>
              </a:r>
            </a:p>
          </p:txBody>
        </p:sp>
      </p:grpSp>
      <p:pic>
        <p:nvPicPr>
          <p:cNvPr id="199700" name="Picture 20" descr="briefcase7_jpg">
            <a:hlinkClick r:id="rId5"/>
          </p:cNvPr>
          <p:cNvPicPr>
            <a:picLocks noChangeAspect="1" noChangeArrowheads="1"/>
          </p:cNvPicPr>
          <p:nvPr/>
        </p:nvPicPr>
        <p:blipFill>
          <a:blip r:embed="rId6" cstate="print"/>
          <a:srcRect/>
          <a:stretch>
            <a:fillRect/>
          </a:stretch>
        </p:blipFill>
        <p:spPr bwMode="auto">
          <a:xfrm>
            <a:off x="1143000" y="3810000"/>
            <a:ext cx="2514600" cy="2251075"/>
          </a:xfrm>
          <a:prstGeom prst="rect">
            <a:avLst/>
          </a:prstGeom>
          <a:noFill/>
          <a:ln w="9525">
            <a:noFill/>
            <a:miter lim="800000"/>
            <a:headEnd/>
            <a:tailEnd/>
          </a:ln>
        </p:spPr>
      </p:pic>
      <p:sp>
        <p:nvSpPr>
          <p:cNvPr id="199701" name="Rectangle 21"/>
          <p:cNvSpPr>
            <a:spLocks noChangeArrowheads="1"/>
          </p:cNvSpPr>
          <p:nvPr/>
        </p:nvSpPr>
        <p:spPr bwMode="auto">
          <a:xfrm>
            <a:off x="1752600" y="5486400"/>
            <a:ext cx="2895600" cy="1143000"/>
          </a:xfrm>
          <a:prstGeom prst="rect">
            <a:avLst/>
          </a:prstGeom>
          <a:noFill/>
          <a:ln w="9525">
            <a:noFill/>
            <a:miter lim="800000"/>
            <a:headEnd/>
            <a:tailEnd/>
          </a:ln>
        </p:spPr>
        <p:txBody>
          <a:bodyPr anchor="ctr"/>
          <a:lstStyle/>
          <a:p>
            <a:r>
              <a:rPr lang="en-US" sz="1600" dirty="0" smtClean="0"/>
              <a:t>  </a:t>
            </a:r>
          </a:p>
          <a:p>
            <a:r>
              <a:rPr lang="en-US" sz="1600" dirty="0" smtClean="0"/>
              <a:t>Security</a:t>
            </a:r>
            <a:endParaRPr lang="en-US" sz="1600" dirty="0"/>
          </a:p>
        </p:txBody>
      </p:sp>
      <p:sp>
        <p:nvSpPr>
          <p:cNvPr id="16" name="Text Box 14"/>
          <p:cNvSpPr txBox="1">
            <a:spLocks noChangeArrowheads="1"/>
          </p:cNvSpPr>
          <p:nvPr/>
        </p:nvSpPr>
        <p:spPr bwMode="auto">
          <a:xfrm>
            <a:off x="5887826" y="5986046"/>
            <a:ext cx="1653017" cy="338554"/>
          </a:xfrm>
          <a:prstGeom prst="rect">
            <a:avLst/>
          </a:prstGeom>
          <a:noFill/>
          <a:ln w="19050">
            <a:noFill/>
            <a:miter lim="800000"/>
            <a:headEnd/>
            <a:tailEnd/>
          </a:ln>
        </p:spPr>
        <p:txBody>
          <a:bodyPr wrap="none">
            <a:spAutoFit/>
          </a:bodyPr>
          <a:lstStyle/>
          <a:p>
            <a:pPr algn="ctr">
              <a:spcBef>
                <a:spcPct val="50000"/>
              </a:spcBef>
            </a:pPr>
            <a:r>
              <a:rPr lang="en-US" sz="1600" dirty="0" smtClean="0"/>
              <a:t>Assistive driving</a:t>
            </a:r>
            <a:endParaRPr lang="en-US" sz="1600" dirty="0"/>
          </a:p>
        </p:txBody>
      </p:sp>
      <p:pic>
        <p:nvPicPr>
          <p:cNvPr id="18" name="Picture 24"/>
          <p:cNvPicPr>
            <a:picLocks noChangeAspect="1" noChangeArrowheads="1"/>
          </p:cNvPicPr>
          <p:nvPr/>
        </p:nvPicPr>
        <p:blipFill>
          <a:blip r:embed="rId7" cstate="print"/>
          <a:srcRect/>
          <a:stretch>
            <a:fillRect/>
          </a:stretch>
        </p:blipFill>
        <p:spPr bwMode="auto">
          <a:xfrm>
            <a:off x="5486400" y="4357271"/>
            <a:ext cx="2286000" cy="1550988"/>
          </a:xfrm>
          <a:prstGeom prst="rect">
            <a:avLst/>
          </a:prstGeom>
          <a:noFill/>
          <a:ln w="9525">
            <a:noFill/>
            <a:miter lim="800000"/>
            <a:headEnd/>
            <a:tailEnd/>
          </a:ln>
        </p:spPr>
      </p:pic>
      <p:pic>
        <p:nvPicPr>
          <p:cNvPr id="17" name="Picture 3"/>
          <p:cNvPicPr>
            <a:picLocks noChangeAspect="1" noChangeArrowheads="1"/>
          </p:cNvPicPr>
          <p:nvPr/>
        </p:nvPicPr>
        <p:blipFill>
          <a:blip r:embed="rId8" cstate="print"/>
          <a:srcRect l="3079" t="5048" b="8725"/>
          <a:stretch>
            <a:fillRect/>
          </a:stretch>
        </p:blipFill>
        <p:spPr bwMode="auto">
          <a:xfrm>
            <a:off x="457201" y="1219200"/>
            <a:ext cx="2438399" cy="2169378"/>
          </a:xfrm>
          <a:prstGeom prst="rect">
            <a:avLst/>
          </a:prstGeom>
          <a:noFill/>
          <a:ln w="9525">
            <a:noFill/>
            <a:miter lim="800000"/>
            <a:headEnd/>
            <a:tailEnd/>
          </a:ln>
        </p:spPr>
      </p:pic>
      <p:sp>
        <p:nvSpPr>
          <p:cNvPr id="19" name="Rectangle 18"/>
          <p:cNvSpPr/>
          <p:nvPr/>
        </p:nvSpPr>
        <p:spPr>
          <a:xfrm>
            <a:off x="381000" y="3429000"/>
            <a:ext cx="2831031" cy="369332"/>
          </a:xfrm>
          <a:prstGeom prst="rect">
            <a:avLst/>
          </a:prstGeom>
        </p:spPr>
        <p:txBody>
          <a:bodyPr wrap="none">
            <a:spAutoFit/>
          </a:bodyPr>
          <a:lstStyle/>
          <a:p>
            <a:r>
              <a:rPr lang="en-US" dirty="0" smtClean="0">
                <a:latin typeface="Calibri" pitchFamily="34" charset="0"/>
                <a:cs typeface="Calibri" pitchFamily="34" charset="0"/>
              </a:rPr>
              <a:t>Computational photography</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12</a:t>
            </a:fld>
            <a:endParaRPr lang="en-US" dirty="0"/>
          </a:p>
        </p:txBody>
      </p:sp>
    </p:spTree>
    <p:extLst>
      <p:ext uri="{BB962C8B-B14F-4D97-AF65-F5344CB8AC3E}">
        <p14:creationId xmlns:p14="http://schemas.microsoft.com/office/powerpoint/2010/main" val="158958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8771"/>
          <a:stretch>
            <a:fillRect/>
          </a:stretch>
        </p:blipFill>
        <p:spPr bwMode="auto">
          <a:xfrm>
            <a:off x="0" y="1905000"/>
            <a:ext cx="9144000" cy="4953000"/>
          </a:xfrm>
          <a:prstGeom prst="rect">
            <a:avLst/>
          </a:prstGeom>
          <a:noFill/>
        </p:spPr>
      </p:pic>
      <p:sp>
        <p:nvSpPr>
          <p:cNvPr id="5" name="Text Box 2"/>
          <p:cNvSpPr txBox="1">
            <a:spLocks noChangeArrowheads="1"/>
          </p:cNvSpPr>
          <p:nvPr/>
        </p:nvSpPr>
        <p:spPr bwMode="auto">
          <a:xfrm>
            <a:off x="457200" y="76200"/>
            <a:ext cx="8229600" cy="1200329"/>
          </a:xfrm>
          <a:prstGeom prst="rect">
            <a:avLst/>
          </a:prstGeom>
          <a:solidFill>
            <a:schemeClr val="bg1"/>
          </a:solidFill>
          <a:ln w="9525">
            <a:noFill/>
            <a:miter lim="800000"/>
            <a:headEnd/>
            <a:tailEnd/>
          </a:ln>
        </p:spPr>
        <p:txBody>
          <a:bodyPr wrap="square">
            <a:spAutoFit/>
          </a:bodyPr>
          <a:lstStyle/>
          <a:p>
            <a:r>
              <a:rPr lang="en-US" sz="3600" b="1" dirty="0" smtClean="0"/>
              <a:t>Categorization </a:t>
            </a:r>
            <a:r>
              <a:rPr lang="en-US" sz="3600" b="1" dirty="0" err="1" smtClean="0"/>
              <a:t>vs</a:t>
            </a:r>
            <a:r>
              <a:rPr lang="en-US" sz="3600" b="1" dirty="0" smtClean="0"/>
              <a:t> Single instance recognition</a:t>
            </a:r>
          </a:p>
        </p:txBody>
      </p:sp>
      <p:sp>
        <p:nvSpPr>
          <p:cNvPr id="8" name="Oval 4"/>
          <p:cNvSpPr>
            <a:spLocks noChangeArrowheads="1"/>
          </p:cNvSpPr>
          <p:nvPr/>
        </p:nvSpPr>
        <p:spPr bwMode="auto">
          <a:xfrm>
            <a:off x="152928" y="1905000"/>
            <a:ext cx="8457672" cy="3018650"/>
          </a:xfrm>
          <a:prstGeom prst="ellipse">
            <a:avLst/>
          </a:prstGeom>
          <a:solidFill>
            <a:srgbClr val="FF99CC">
              <a:alpha val="34901"/>
            </a:srgbClr>
          </a:solidFill>
          <a:ln w="101600">
            <a:solidFill>
              <a:srgbClr val="FF00FF"/>
            </a:solidFill>
            <a:round/>
            <a:headEnd/>
            <a:tailEnd/>
          </a:ln>
        </p:spPr>
        <p:txBody>
          <a:bodyPr wrap="none" anchor="ctr"/>
          <a:lstStyle/>
          <a:p>
            <a:endParaRPr lang="en-US"/>
          </a:p>
        </p:txBody>
      </p:sp>
      <p:sp>
        <p:nvSpPr>
          <p:cNvPr id="6" name="Rectangle 5"/>
          <p:cNvSpPr/>
          <p:nvPr/>
        </p:nvSpPr>
        <p:spPr>
          <a:xfrm>
            <a:off x="457200" y="1219200"/>
            <a:ext cx="8991600" cy="461665"/>
          </a:xfrm>
          <a:prstGeom prst="rect">
            <a:avLst/>
          </a:prstGeom>
        </p:spPr>
        <p:txBody>
          <a:bodyPr wrap="square">
            <a:spAutoFit/>
          </a:bodyPr>
          <a:lstStyle/>
          <a:p>
            <a:pPr lvl="0"/>
            <a:r>
              <a:rPr lang="en-US" sz="2400" dirty="0">
                <a:solidFill>
                  <a:srgbClr val="000000"/>
                </a:solidFill>
              </a:rPr>
              <a:t>Does this image contain the Chicago </a:t>
            </a:r>
            <a:r>
              <a:rPr lang="en-US" sz="2400" dirty="0" smtClean="0">
                <a:solidFill>
                  <a:srgbClr val="000000"/>
                </a:solidFill>
              </a:rPr>
              <a:t>Macy’s building?</a:t>
            </a:r>
            <a:endParaRPr lang="en-US" sz="24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13</a:t>
            </a:fld>
            <a:endParaRPr lang="en-US" dirty="0"/>
          </a:p>
        </p:txBody>
      </p:sp>
    </p:spTree>
    <p:extLst>
      <p:ext uri="{BB962C8B-B14F-4D97-AF65-F5344CB8AC3E}">
        <p14:creationId xmlns:p14="http://schemas.microsoft.com/office/powerpoint/2010/main" val="29778113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ereals"/>
          <p:cNvPicPr>
            <a:picLocks noChangeAspect="1" noChangeArrowheads="1"/>
          </p:cNvPicPr>
          <p:nvPr/>
        </p:nvPicPr>
        <p:blipFill>
          <a:blip r:embed="rId2" cstate="print"/>
          <a:srcRect/>
          <a:stretch>
            <a:fillRect/>
          </a:stretch>
        </p:blipFill>
        <p:spPr bwMode="auto">
          <a:xfrm>
            <a:off x="3305355" y="1905000"/>
            <a:ext cx="5152845" cy="4267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485955" y="2441824"/>
            <a:ext cx="2362200" cy="2901701"/>
          </a:xfrm>
          <a:prstGeom prst="rect">
            <a:avLst/>
          </a:prstGeom>
          <a:noFill/>
          <a:ln w="9525">
            <a:noFill/>
            <a:miter lim="800000"/>
            <a:headEnd/>
            <a:tailEnd/>
          </a:ln>
        </p:spPr>
      </p:pic>
      <p:sp>
        <p:nvSpPr>
          <p:cNvPr id="9" name="Rectangle 8"/>
          <p:cNvSpPr/>
          <p:nvPr/>
        </p:nvSpPr>
        <p:spPr>
          <a:xfrm>
            <a:off x="457200" y="1295400"/>
            <a:ext cx="4572000" cy="461665"/>
          </a:xfrm>
          <a:prstGeom prst="rect">
            <a:avLst/>
          </a:prstGeom>
        </p:spPr>
        <p:txBody>
          <a:bodyPr>
            <a:spAutoFit/>
          </a:bodyPr>
          <a:lstStyle/>
          <a:p>
            <a:r>
              <a:rPr lang="en-US" sz="2400" dirty="0" smtClean="0"/>
              <a:t>Where is the crunchy nut?</a:t>
            </a:r>
            <a:endParaRPr lang="en-US" sz="2400" dirty="0"/>
          </a:p>
        </p:txBody>
      </p:sp>
      <p:sp>
        <p:nvSpPr>
          <p:cNvPr id="10" name="Text Box 2"/>
          <p:cNvSpPr txBox="1">
            <a:spLocks noChangeArrowheads="1"/>
          </p:cNvSpPr>
          <p:nvPr/>
        </p:nvSpPr>
        <p:spPr bwMode="auto">
          <a:xfrm>
            <a:off x="457200" y="76200"/>
            <a:ext cx="8229600" cy="1200329"/>
          </a:xfrm>
          <a:prstGeom prst="rect">
            <a:avLst/>
          </a:prstGeom>
          <a:solidFill>
            <a:schemeClr val="bg1"/>
          </a:solidFill>
          <a:ln w="9525">
            <a:noFill/>
            <a:miter lim="800000"/>
            <a:headEnd/>
            <a:tailEnd/>
          </a:ln>
        </p:spPr>
        <p:txBody>
          <a:bodyPr wrap="square">
            <a:spAutoFit/>
          </a:bodyPr>
          <a:lstStyle/>
          <a:p>
            <a:r>
              <a:rPr lang="en-US" sz="3600" b="1" dirty="0" smtClean="0"/>
              <a:t>Categorization </a:t>
            </a:r>
            <a:r>
              <a:rPr lang="en-US" sz="3600" b="1" dirty="0" err="1" smtClean="0"/>
              <a:t>vs</a:t>
            </a:r>
            <a:r>
              <a:rPr lang="en-US" sz="3600" b="1" dirty="0" smtClean="0"/>
              <a:t> Single instance recognition</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14</a:t>
            </a:fld>
            <a:endParaRPr lang="en-US" dirty="0"/>
          </a:p>
        </p:txBody>
      </p:sp>
    </p:spTree>
    <p:extLst>
      <p:ext uri="{BB962C8B-B14F-4D97-AF65-F5344CB8AC3E}">
        <p14:creationId xmlns:p14="http://schemas.microsoft.com/office/powerpoint/2010/main" val="616260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77218"/>
          </a:xfrm>
          <a:prstGeom prst="rect">
            <a:avLst/>
          </a:prstGeom>
          <a:solidFill>
            <a:schemeClr val="bg1"/>
          </a:solidFill>
          <a:ln w="9525">
            <a:noFill/>
            <a:miter lim="800000"/>
            <a:headEnd/>
            <a:tailEnd/>
          </a:ln>
        </p:spPr>
        <p:txBody>
          <a:bodyPr wrap="square">
            <a:spAutoFit/>
          </a:bodyPr>
          <a:lstStyle/>
          <a:p>
            <a:r>
              <a:rPr lang="en-US" sz="3600" b="1" dirty="0" smtClean="0"/>
              <a:t>Activity or Event recognition</a:t>
            </a:r>
          </a:p>
          <a:p>
            <a:r>
              <a:rPr lang="en-US" sz="2800" dirty="0" smtClean="0"/>
              <a:t>What are these people doing?</a:t>
            </a:r>
            <a:endParaRPr lang="en-US" sz="3200" dirty="0"/>
          </a:p>
        </p:txBody>
      </p:sp>
      <p:sp>
        <p:nvSpPr>
          <p:cNvPr id="6" name="Oval 4"/>
          <p:cNvSpPr>
            <a:spLocks noChangeArrowheads="1"/>
          </p:cNvSpPr>
          <p:nvPr/>
        </p:nvSpPr>
        <p:spPr bwMode="auto">
          <a:xfrm>
            <a:off x="-228600" y="4953000"/>
            <a:ext cx="8457672" cy="1494650"/>
          </a:xfrm>
          <a:prstGeom prst="ellipse">
            <a:avLst/>
          </a:prstGeom>
          <a:solidFill>
            <a:srgbClr val="FF99CC">
              <a:alpha val="34901"/>
            </a:srgbClr>
          </a:solidFill>
          <a:ln w="101600">
            <a:solidFill>
              <a:srgbClr val="FF00FF"/>
            </a:solidFill>
            <a:round/>
            <a:headEnd/>
            <a:tailEnd/>
          </a:ln>
        </p:spPr>
        <p:txBody>
          <a:bodyPr wrap="none" anchor="ctr"/>
          <a:lstStyle/>
          <a:p>
            <a:endParaRPr lang="en-US"/>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15</a:t>
            </a:fld>
            <a:endParaRPr lang="en-US" dirty="0"/>
          </a:p>
        </p:txBody>
      </p:sp>
    </p:spTree>
    <p:extLst>
      <p:ext uri="{BB962C8B-B14F-4D97-AF65-F5344CB8AC3E}">
        <p14:creationId xmlns:p14="http://schemas.microsoft.com/office/powerpoint/2010/main" val="2931120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cs typeface="Calibri" pitchFamily="34" charset="0"/>
              </a:rPr>
              <a:t>Visual Recognition</a:t>
            </a:r>
            <a:endParaRPr lang="en-US" sz="4800" dirty="0">
              <a:latin typeface="Calibri" pitchFamily="34" charset="0"/>
              <a:cs typeface="Calibri" pitchFamily="34" charset="0"/>
            </a:endParaRPr>
          </a:p>
        </p:txBody>
      </p:sp>
      <p:sp>
        <p:nvSpPr>
          <p:cNvPr id="3" name="Content Placeholder 2"/>
          <p:cNvSpPr>
            <a:spLocks noGrp="1"/>
          </p:cNvSpPr>
          <p:nvPr>
            <p:ph idx="1"/>
          </p:nvPr>
        </p:nvSpPr>
        <p:spPr>
          <a:xfrm>
            <a:off x="457200" y="1600201"/>
            <a:ext cx="8229600" cy="3810000"/>
          </a:xfrm>
        </p:spPr>
        <p:txBody>
          <a:bodyPr>
            <a:normAutofit lnSpcReduction="10000"/>
          </a:bodyPr>
          <a:lstStyle/>
          <a:p>
            <a:r>
              <a:rPr lang="en-US" sz="3600" dirty="0" smtClean="0">
                <a:latin typeface="Calibri" pitchFamily="34" charset="0"/>
                <a:cs typeface="Calibri" pitchFamily="34" charset="0"/>
              </a:rPr>
              <a:t>Design algorithms that have the capability to:</a:t>
            </a:r>
          </a:p>
          <a:p>
            <a:pPr lvl="1"/>
            <a:r>
              <a:rPr lang="en-US" sz="3200" dirty="0" smtClean="0">
                <a:latin typeface="Calibri" pitchFamily="34" charset="0"/>
                <a:cs typeface="Calibri" pitchFamily="34" charset="0"/>
              </a:rPr>
              <a:t>Classify images or videos</a:t>
            </a:r>
          </a:p>
          <a:p>
            <a:pPr lvl="1"/>
            <a:r>
              <a:rPr lang="en-US" sz="3200" dirty="0" smtClean="0">
                <a:latin typeface="Calibri" pitchFamily="34" charset="0"/>
                <a:cs typeface="Calibri" pitchFamily="34" charset="0"/>
              </a:rPr>
              <a:t>Detect and localize objects</a:t>
            </a:r>
          </a:p>
          <a:p>
            <a:pPr lvl="1"/>
            <a:r>
              <a:rPr lang="en-US" sz="3200" dirty="0" smtClean="0">
                <a:latin typeface="Calibri" pitchFamily="34" charset="0"/>
                <a:cs typeface="Calibri" pitchFamily="34" charset="0"/>
              </a:rPr>
              <a:t>Estimate semantic and geometrical attributes</a:t>
            </a:r>
          </a:p>
          <a:p>
            <a:pPr lvl="1"/>
            <a:r>
              <a:rPr lang="en-US" sz="3200" dirty="0" smtClean="0">
                <a:latin typeface="Calibri" pitchFamily="34" charset="0"/>
                <a:cs typeface="Calibri" pitchFamily="34" charset="0"/>
              </a:rPr>
              <a:t> Classify human activities and events</a:t>
            </a:r>
          </a:p>
        </p:txBody>
      </p:sp>
      <p:sp>
        <p:nvSpPr>
          <p:cNvPr id="4" name="Title 1"/>
          <p:cNvSpPr txBox="1">
            <a:spLocks/>
          </p:cNvSpPr>
          <p:nvPr/>
        </p:nvSpPr>
        <p:spPr bwMode="auto">
          <a:xfrm>
            <a:off x="228600" y="52578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dirty="0" smtClean="0">
                <a:ln>
                  <a:noFill/>
                </a:ln>
                <a:solidFill>
                  <a:schemeClr val="tx2"/>
                </a:solidFill>
                <a:effectLst/>
                <a:uLnTx/>
                <a:uFillTx/>
                <a:latin typeface="Calibri" pitchFamily="34" charset="0"/>
                <a:ea typeface="+mj-ea"/>
                <a:cs typeface="Calibri" pitchFamily="34" charset="0"/>
              </a:rPr>
              <a:t>Why</a:t>
            </a:r>
            <a:r>
              <a:rPr kumimoji="0" lang="en-US" sz="4800" b="0" i="0" u="none" strike="noStrike" kern="0" cap="none" spc="0" normalizeH="0" noProof="0" dirty="0" smtClean="0">
                <a:ln>
                  <a:noFill/>
                </a:ln>
                <a:solidFill>
                  <a:schemeClr val="tx2"/>
                </a:solidFill>
                <a:effectLst/>
                <a:uLnTx/>
                <a:uFillTx/>
                <a:latin typeface="Calibri" pitchFamily="34" charset="0"/>
                <a:ea typeface="+mj-ea"/>
                <a:cs typeface="Calibri" pitchFamily="34" charset="0"/>
              </a:rPr>
              <a:t> is this challenging?</a:t>
            </a:r>
            <a:endParaRPr kumimoji="0" lang="en-US" sz="4800" b="0" i="0" u="none" strike="noStrike" kern="0" cap="none" spc="0" normalizeH="0" baseline="0" noProof="0" dirty="0">
              <a:ln>
                <a:noFill/>
              </a:ln>
              <a:solidFill>
                <a:schemeClr val="tx2"/>
              </a:solidFill>
              <a:effectLst/>
              <a:uLnTx/>
              <a:uFillTx/>
              <a:latin typeface="Calibri" pitchFamily="34" charset="0"/>
              <a:ea typeface="+mj-ea"/>
              <a:cs typeface="Calibri" pitchFamily="34" charset="0"/>
            </a:endParaRPr>
          </a:p>
        </p:txBody>
      </p:sp>
      <p:sp>
        <p:nvSpPr>
          <p:cNvPr id="5" name="Date Placeholder 4"/>
          <p:cNvSpPr>
            <a:spLocks noGrp="1"/>
          </p:cNvSpPr>
          <p:nvPr>
            <p:ph type="dt" sz="half" idx="10"/>
          </p:nvPr>
        </p:nvSpPr>
        <p:spPr/>
        <p:txBody>
          <a:bodyPr/>
          <a:lstStyle/>
          <a:p>
            <a:r>
              <a:rPr lang="en-US" smtClean="0"/>
              <a:t>31-Oct-17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16</a:t>
            </a:fld>
            <a:endParaRPr lang="en-US" dirty="0"/>
          </a:p>
        </p:txBody>
      </p:sp>
    </p:spTree>
    <p:extLst>
      <p:ext uri="{BB962C8B-B14F-4D97-AF65-F5344CB8AC3E}">
        <p14:creationId xmlns:p14="http://schemas.microsoft.com/office/powerpoint/2010/main" val="3109953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bjects"/>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4339" name="Rectangle 3"/>
          <p:cNvSpPr>
            <a:spLocks noChangeArrowheads="1"/>
          </p:cNvSpPr>
          <p:nvPr/>
        </p:nvSpPr>
        <p:spPr bwMode="auto">
          <a:xfrm rot="-780172">
            <a:off x="1524000" y="1905000"/>
            <a:ext cx="6553200" cy="1219200"/>
          </a:xfrm>
          <a:prstGeom prst="rect">
            <a:avLst/>
          </a:prstGeom>
          <a:solidFill>
            <a:schemeClr val="bg1"/>
          </a:solidFill>
          <a:ln w="9525">
            <a:noFill/>
            <a:miter lim="800000"/>
            <a:headEnd/>
            <a:tailEnd/>
          </a:ln>
        </p:spPr>
        <p:txBody>
          <a:bodyPr wrap="none" anchor="ctr"/>
          <a:lstStyle/>
          <a:p>
            <a:endParaRPr lang="en-US"/>
          </a:p>
        </p:txBody>
      </p:sp>
      <p:sp>
        <p:nvSpPr>
          <p:cNvPr id="14340" name="WordArt 4"/>
          <p:cNvSpPr>
            <a:spLocks noChangeArrowheads="1" noChangeShapeType="1" noTextEdit="1"/>
          </p:cNvSpPr>
          <p:nvPr/>
        </p:nvSpPr>
        <p:spPr bwMode="auto">
          <a:xfrm rot="-390707">
            <a:off x="1828800" y="1905000"/>
            <a:ext cx="6038850" cy="1285875"/>
          </a:xfrm>
          <a:prstGeom prst="rect">
            <a:avLst/>
          </a:prstGeom>
        </p:spPr>
        <p:txBody>
          <a:bodyPr wrap="none" fromWordArt="1">
            <a:prstTxWarp prst="textSlantUp">
              <a:avLst>
                <a:gd name="adj" fmla="val 55556"/>
              </a:avLst>
            </a:prstTxWarp>
          </a:bodyPr>
          <a:lstStyle/>
          <a:p>
            <a:pPr algn="ctr"/>
            <a:r>
              <a:rPr lang="en-US" sz="3200" kern="10" dirty="0">
                <a:ln w="9525">
                  <a:noFill/>
                  <a:round/>
                  <a:headEnd/>
                  <a:tailEnd/>
                </a:ln>
                <a:solidFill>
                  <a:srgbClr val="92003B"/>
                </a:solidFill>
                <a:latin typeface="Arial Black"/>
              </a:rPr>
              <a:t>~10,000 to 30,000</a:t>
            </a:r>
          </a:p>
        </p:txBody>
      </p:sp>
      <p:sp>
        <p:nvSpPr>
          <p:cNvPr id="5" name="Rectangle 2"/>
          <p:cNvSpPr>
            <a:spLocks noGrp="1" noChangeArrowheads="1"/>
          </p:cNvSpPr>
          <p:nvPr>
            <p:ph type="title"/>
          </p:nvPr>
        </p:nvSpPr>
        <p:spPr>
          <a:xfrm>
            <a:off x="381000" y="228600"/>
            <a:ext cx="8686800" cy="639762"/>
          </a:xfrm>
          <a:solidFill>
            <a:schemeClr val="bg1"/>
          </a:solidFill>
        </p:spPr>
        <p:txBody>
          <a:bodyPr>
            <a:normAutofit fontScale="90000"/>
          </a:bodyPr>
          <a:lstStyle/>
          <a:p>
            <a:pPr eaLnBrk="1" hangingPunct="1"/>
            <a:r>
              <a:rPr lang="en-US" sz="4000" b="1" dirty="0" smtClean="0">
                <a:latin typeface="Calibri" pitchFamily="34" charset="0"/>
                <a:cs typeface="Calibri" pitchFamily="34" charset="0"/>
              </a:rPr>
              <a:t>How many object categories are there?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17</a:t>
            </a:fld>
            <a:endParaRPr lang="en-US" dirty="0"/>
          </a:p>
        </p:txBody>
      </p:sp>
    </p:spTree>
    <p:extLst>
      <p:ext uri="{BB962C8B-B14F-4D97-AF65-F5344CB8AC3E}">
        <p14:creationId xmlns:p14="http://schemas.microsoft.com/office/powerpoint/2010/main" val="26023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ad_head_225"/>
          <p:cNvPicPr>
            <a:picLocks noChangeAspect="1" noChangeArrowheads="1"/>
          </p:cNvPicPr>
          <p:nvPr/>
        </p:nvPicPr>
        <p:blipFill>
          <a:blip r:embed="rId3" cstate="print"/>
          <a:srcRect/>
          <a:stretch>
            <a:fillRect/>
          </a:stretch>
        </p:blipFill>
        <p:spPr bwMode="auto">
          <a:xfrm>
            <a:off x="6075363" y="228600"/>
            <a:ext cx="3068637" cy="4038600"/>
          </a:xfrm>
          <a:prstGeom prst="rect">
            <a:avLst/>
          </a:prstGeom>
          <a:noFill/>
          <a:ln w="9525">
            <a:noFill/>
            <a:miter lim="800000"/>
            <a:headEnd/>
            <a:tailEnd/>
          </a:ln>
        </p:spPr>
      </p:pic>
      <p:pic>
        <p:nvPicPr>
          <p:cNvPr id="15363" name="Picture 3" descr="head_nite_2_225"/>
          <p:cNvPicPr>
            <a:picLocks noChangeAspect="1" noChangeArrowheads="1"/>
          </p:cNvPicPr>
          <p:nvPr/>
        </p:nvPicPr>
        <p:blipFill>
          <a:blip r:embed="rId4" cstate="print"/>
          <a:srcRect/>
          <a:stretch>
            <a:fillRect/>
          </a:stretch>
        </p:blipFill>
        <p:spPr bwMode="auto">
          <a:xfrm>
            <a:off x="0" y="762000"/>
            <a:ext cx="3302000" cy="3581400"/>
          </a:xfrm>
          <a:prstGeom prst="rect">
            <a:avLst/>
          </a:prstGeom>
          <a:noFill/>
          <a:ln w="9525">
            <a:noFill/>
            <a:miter lim="800000"/>
            <a:headEnd/>
            <a:tailEnd/>
          </a:ln>
        </p:spPr>
      </p:pic>
      <p:pic>
        <p:nvPicPr>
          <p:cNvPr id="15364" name="Picture 4" descr="head_night_225"/>
          <p:cNvPicPr>
            <a:picLocks noChangeAspect="1" noChangeArrowheads="1"/>
          </p:cNvPicPr>
          <p:nvPr/>
        </p:nvPicPr>
        <p:blipFill>
          <a:blip r:embed="rId5" cstate="print">
            <a:lum bright="-12000" contrast="6000"/>
          </a:blip>
          <a:srcRect/>
          <a:stretch>
            <a:fillRect/>
          </a:stretch>
        </p:blipFill>
        <p:spPr bwMode="auto">
          <a:xfrm>
            <a:off x="3200400" y="2286000"/>
            <a:ext cx="3028950" cy="4038600"/>
          </a:xfrm>
          <a:prstGeom prst="rect">
            <a:avLst/>
          </a:prstGeom>
          <a:noFill/>
          <a:ln w="9525">
            <a:noFill/>
            <a:miter lim="800000"/>
            <a:headEnd/>
            <a:tailEnd/>
          </a:ln>
        </p:spPr>
      </p:pic>
      <p:sp>
        <p:nvSpPr>
          <p:cNvPr id="15365" name="Text Box 5"/>
          <p:cNvSpPr txBox="1">
            <a:spLocks noChangeArrowheads="1"/>
          </p:cNvSpPr>
          <p:nvPr/>
        </p:nvSpPr>
        <p:spPr bwMode="auto">
          <a:xfrm>
            <a:off x="98425" y="109538"/>
            <a:ext cx="6048375" cy="579437"/>
          </a:xfrm>
          <a:prstGeom prst="rect">
            <a:avLst/>
          </a:prstGeom>
          <a:noFill/>
          <a:ln w="9525">
            <a:noFill/>
            <a:miter lim="800000"/>
            <a:headEnd/>
            <a:tailEnd/>
          </a:ln>
        </p:spPr>
        <p:txBody>
          <a:bodyPr wrap="none">
            <a:spAutoFit/>
          </a:bodyPr>
          <a:lstStyle/>
          <a:p>
            <a:r>
              <a:rPr lang="en-US" sz="3200">
                <a:cs typeface="Arial" charset="0"/>
              </a:rPr>
              <a:t>Challenges: viewpoint variation</a:t>
            </a:r>
          </a:p>
        </p:txBody>
      </p:sp>
      <p:sp>
        <p:nvSpPr>
          <p:cNvPr id="15366" name="Text Box 6"/>
          <p:cNvSpPr txBox="1">
            <a:spLocks noChangeArrowheads="1"/>
          </p:cNvSpPr>
          <p:nvPr/>
        </p:nvSpPr>
        <p:spPr bwMode="auto">
          <a:xfrm>
            <a:off x="609600" y="5486400"/>
            <a:ext cx="2405063" cy="336550"/>
          </a:xfrm>
          <a:prstGeom prst="rect">
            <a:avLst/>
          </a:prstGeom>
          <a:noFill/>
          <a:ln w="9525">
            <a:noFill/>
            <a:miter lim="800000"/>
            <a:headEnd/>
            <a:tailEnd/>
          </a:ln>
        </p:spPr>
        <p:txBody>
          <a:bodyPr wrap="none">
            <a:spAutoFit/>
          </a:bodyPr>
          <a:lstStyle/>
          <a:p>
            <a:r>
              <a:rPr lang="en-US" sz="1600" dirty="0">
                <a:latin typeface="Arial" charset="0"/>
                <a:cs typeface="Arial" charset="0"/>
              </a:rPr>
              <a:t>Michelangelo 1475-1564</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18</a:t>
            </a:fld>
            <a:endParaRPr lang="en-US" dirty="0"/>
          </a:p>
        </p:txBody>
      </p:sp>
    </p:spTree>
    <p:extLst>
      <p:ext uri="{BB962C8B-B14F-4D97-AF65-F5344CB8AC3E}">
        <p14:creationId xmlns:p14="http://schemas.microsoft.com/office/powerpoint/2010/main" val="2608880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98425" y="109538"/>
            <a:ext cx="4727575" cy="579437"/>
          </a:xfrm>
          <a:prstGeom prst="rect">
            <a:avLst/>
          </a:prstGeom>
          <a:noFill/>
          <a:ln w="9525">
            <a:noFill/>
            <a:miter lim="800000"/>
            <a:headEnd/>
            <a:tailEnd/>
          </a:ln>
        </p:spPr>
        <p:txBody>
          <a:bodyPr wrap="none">
            <a:spAutoFit/>
          </a:bodyPr>
          <a:lstStyle/>
          <a:p>
            <a:r>
              <a:rPr lang="en-US" sz="3200">
                <a:cs typeface="Arial" charset="0"/>
              </a:rPr>
              <a:t>Challenges: illumination</a:t>
            </a:r>
          </a:p>
        </p:txBody>
      </p:sp>
      <p:sp>
        <p:nvSpPr>
          <p:cNvPr id="16387" name="Text Box 3"/>
          <p:cNvSpPr txBox="1">
            <a:spLocks noChangeArrowheads="1"/>
          </p:cNvSpPr>
          <p:nvPr/>
        </p:nvSpPr>
        <p:spPr bwMode="auto">
          <a:xfrm>
            <a:off x="7342188" y="6019800"/>
            <a:ext cx="1568450" cy="228600"/>
          </a:xfrm>
          <a:prstGeom prst="rect">
            <a:avLst/>
          </a:prstGeom>
          <a:noFill/>
          <a:ln w="9525">
            <a:noFill/>
            <a:miter lim="800000"/>
            <a:headEnd/>
            <a:tailEnd/>
          </a:ln>
        </p:spPr>
        <p:txBody>
          <a:bodyPr wrap="none">
            <a:spAutoFit/>
          </a:bodyPr>
          <a:lstStyle/>
          <a:p>
            <a:r>
              <a:rPr lang="en-US" sz="900" dirty="0">
                <a:latin typeface="Arial" charset="0"/>
                <a:cs typeface="Arial" charset="0"/>
              </a:rPr>
              <a:t>image credit: J. </a:t>
            </a:r>
            <a:r>
              <a:rPr lang="en-US" sz="900" dirty="0" err="1">
                <a:latin typeface="Arial" charset="0"/>
                <a:cs typeface="Arial" charset="0"/>
              </a:rPr>
              <a:t>Koenderink</a:t>
            </a:r>
            <a:endParaRPr lang="en-US" sz="900" dirty="0">
              <a:latin typeface="Arial" charset="0"/>
              <a:cs typeface="Arial" charset="0"/>
            </a:endParaRPr>
          </a:p>
        </p:txBody>
      </p:sp>
      <p:pic>
        <p:nvPicPr>
          <p:cNvPr id="16388" name="Picture 4"/>
          <p:cNvPicPr>
            <a:picLocks noChangeAspect="1" noChangeArrowheads="1"/>
          </p:cNvPicPr>
          <p:nvPr/>
        </p:nvPicPr>
        <p:blipFill>
          <a:blip r:embed="rId3" cstate="print"/>
          <a:srcRect/>
          <a:stretch>
            <a:fillRect/>
          </a:stretch>
        </p:blipFill>
        <p:spPr bwMode="auto">
          <a:xfrm>
            <a:off x="0" y="1143000"/>
            <a:ext cx="9144000" cy="3557588"/>
          </a:xfrm>
          <a:prstGeom prst="rect">
            <a:avLst/>
          </a:prstGeom>
          <a:noFill/>
          <a:ln w="19050">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19</a:t>
            </a:fld>
            <a:endParaRPr lang="en-US" dirty="0"/>
          </a:p>
        </p:txBody>
      </p:sp>
    </p:spTree>
    <p:extLst>
      <p:ext uri="{BB962C8B-B14F-4D97-AF65-F5344CB8AC3E}">
        <p14:creationId xmlns:p14="http://schemas.microsoft.com/office/powerpoint/2010/main" val="2849762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solidFill>
                  <a:srgbClr val="FF0000"/>
                </a:solidFill>
              </a:rPr>
              <a:t>模式识别介绍</a:t>
            </a:r>
            <a:endParaRPr lang="en-US" altLang="zh-CN" dirty="0" smtClean="0">
              <a:solidFill>
                <a:srgbClr val="FF0000"/>
              </a:solidFill>
            </a:endParaRPr>
          </a:p>
          <a:p>
            <a:r>
              <a:rPr lang="zh-CN" altLang="en-US" dirty="0" smtClean="0"/>
              <a:t>分类法</a:t>
            </a:r>
            <a:endParaRPr lang="en-US" altLang="zh-CN" dirty="0" smtClean="0"/>
          </a:p>
          <a:p>
            <a:r>
              <a:rPr lang="zh-CN" altLang="en-US" dirty="0" smtClean="0"/>
              <a:t>简单模式识别例子</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a:t>
            </a:fld>
            <a:endParaRPr lang="en-US" dirty="0"/>
          </a:p>
        </p:txBody>
      </p:sp>
    </p:spTree>
    <p:extLst>
      <p:ext uri="{BB962C8B-B14F-4D97-AF65-F5344CB8AC3E}">
        <p14:creationId xmlns:p14="http://schemas.microsoft.com/office/powerpoint/2010/main" val="2931056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allpaper01_1024x768"/>
          <p:cNvPicPr>
            <a:picLocks noChangeAspect="1" noChangeArrowheads="1"/>
          </p:cNvPicPr>
          <p:nvPr/>
        </p:nvPicPr>
        <p:blipFill>
          <a:blip r:embed="rId3" cstate="print">
            <a:clrChange>
              <a:clrFrom>
                <a:srgbClr val="FFFFFF"/>
              </a:clrFrom>
              <a:clrTo>
                <a:srgbClr val="FFFFFF">
                  <a:alpha val="0"/>
                </a:srgbClr>
              </a:clrTo>
            </a:clrChange>
          </a:blip>
          <a:srcRect l="30348" t="5618" r="28346" b="999"/>
          <a:stretch>
            <a:fillRect/>
          </a:stretch>
        </p:blipFill>
        <p:spPr bwMode="auto">
          <a:xfrm>
            <a:off x="2743200" y="76200"/>
            <a:ext cx="3683361" cy="6248400"/>
          </a:xfrm>
          <a:prstGeom prst="rect">
            <a:avLst/>
          </a:prstGeom>
          <a:noFill/>
          <a:ln w="9525">
            <a:noFill/>
            <a:miter lim="800000"/>
            <a:headEnd/>
            <a:tailEnd/>
          </a:ln>
        </p:spPr>
      </p:pic>
      <p:sp>
        <p:nvSpPr>
          <p:cNvPr id="17411" name="Rectangle 3"/>
          <p:cNvSpPr>
            <a:spLocks noChangeArrowheads="1"/>
          </p:cNvSpPr>
          <p:nvPr/>
        </p:nvSpPr>
        <p:spPr bwMode="auto">
          <a:xfrm>
            <a:off x="2057400" y="0"/>
            <a:ext cx="2057400" cy="2667000"/>
          </a:xfrm>
          <a:prstGeom prst="rect">
            <a:avLst/>
          </a:prstGeom>
          <a:solidFill>
            <a:schemeClr val="bg1"/>
          </a:solidFill>
          <a:ln w="9525">
            <a:noFill/>
            <a:miter lim="800000"/>
            <a:headEnd/>
            <a:tailEnd/>
          </a:ln>
        </p:spPr>
        <p:txBody>
          <a:bodyPr wrap="none" anchor="ctr"/>
          <a:lstStyle/>
          <a:p>
            <a:endParaRPr lang="en-US"/>
          </a:p>
        </p:txBody>
      </p:sp>
      <p:sp>
        <p:nvSpPr>
          <p:cNvPr id="17412" name="Text Box 4"/>
          <p:cNvSpPr txBox="1">
            <a:spLocks noChangeArrowheads="1"/>
          </p:cNvSpPr>
          <p:nvPr/>
        </p:nvSpPr>
        <p:spPr bwMode="auto">
          <a:xfrm>
            <a:off x="117475" y="185738"/>
            <a:ext cx="3446463" cy="579437"/>
          </a:xfrm>
          <a:prstGeom prst="rect">
            <a:avLst/>
          </a:prstGeom>
          <a:noFill/>
          <a:ln w="9525">
            <a:noFill/>
            <a:miter lim="800000"/>
            <a:headEnd/>
            <a:tailEnd/>
          </a:ln>
        </p:spPr>
        <p:txBody>
          <a:bodyPr wrap="none">
            <a:spAutoFit/>
          </a:bodyPr>
          <a:lstStyle/>
          <a:p>
            <a:r>
              <a:rPr lang="en-US" sz="3200">
                <a:cs typeface="Arial" charset="0"/>
              </a:rPr>
              <a:t>Challenges: scale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20</a:t>
            </a:fld>
            <a:endParaRPr lang="en-US" dirty="0"/>
          </a:p>
        </p:txBody>
      </p:sp>
    </p:spTree>
    <p:extLst>
      <p:ext uri="{BB962C8B-B14F-4D97-AF65-F5344CB8AC3E}">
        <p14:creationId xmlns:p14="http://schemas.microsoft.com/office/powerpoint/2010/main" val="1516137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98425" y="109538"/>
            <a:ext cx="4797425" cy="579437"/>
          </a:xfrm>
          <a:prstGeom prst="rect">
            <a:avLst/>
          </a:prstGeom>
          <a:noFill/>
          <a:ln w="9525">
            <a:noFill/>
            <a:miter lim="800000"/>
            <a:headEnd/>
            <a:tailEnd/>
          </a:ln>
        </p:spPr>
        <p:txBody>
          <a:bodyPr wrap="none">
            <a:spAutoFit/>
          </a:bodyPr>
          <a:lstStyle/>
          <a:p>
            <a:r>
              <a:rPr lang="en-US" sz="3200" dirty="0">
                <a:cs typeface="Arial" charset="0"/>
              </a:rPr>
              <a:t>Challenges: deformation</a:t>
            </a:r>
          </a:p>
        </p:txBody>
      </p:sp>
      <p:pic>
        <p:nvPicPr>
          <p:cNvPr id="18435" name="Picture 3"/>
          <p:cNvPicPr>
            <a:picLocks noChangeAspect="1" noChangeArrowheads="1"/>
          </p:cNvPicPr>
          <p:nvPr/>
        </p:nvPicPr>
        <p:blipFill>
          <a:blip r:embed="rId3" cstate="print">
            <a:grayscl/>
          </a:blip>
          <a:srcRect/>
          <a:stretch>
            <a:fillRect/>
          </a:stretch>
        </p:blipFill>
        <p:spPr bwMode="auto">
          <a:xfrm>
            <a:off x="304800" y="1981200"/>
            <a:ext cx="3733800" cy="3352800"/>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grayscl/>
          </a:blip>
          <a:srcRect/>
          <a:stretch>
            <a:fillRect/>
          </a:stretch>
        </p:blipFill>
        <p:spPr bwMode="auto">
          <a:xfrm>
            <a:off x="4343400" y="1981200"/>
            <a:ext cx="4572000" cy="33147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21</a:t>
            </a:fld>
            <a:endParaRPr lang="en-US" dirty="0"/>
          </a:p>
        </p:txBody>
      </p:sp>
    </p:spTree>
    <p:extLst>
      <p:ext uri="{BB962C8B-B14F-4D97-AF65-F5344CB8AC3E}">
        <p14:creationId xmlns:p14="http://schemas.microsoft.com/office/powerpoint/2010/main" val="2404286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Magritte"/>
          <p:cNvPicPr>
            <a:picLocks noChangeAspect="1" noChangeArrowheads="1"/>
          </p:cNvPicPr>
          <p:nvPr/>
        </p:nvPicPr>
        <p:blipFill>
          <a:blip r:embed="rId3" cstate="print"/>
          <a:srcRect l="3540" t="9630" r="3093" b="8888"/>
          <a:stretch>
            <a:fillRect/>
          </a:stretch>
        </p:blipFill>
        <p:spPr bwMode="auto">
          <a:xfrm>
            <a:off x="3883749" y="0"/>
            <a:ext cx="5260251" cy="6324600"/>
          </a:xfrm>
          <a:prstGeom prst="rect">
            <a:avLst/>
          </a:prstGeom>
          <a:noFill/>
          <a:ln w="9525">
            <a:noFill/>
            <a:miter lim="800000"/>
            <a:headEnd/>
            <a:tailEnd/>
          </a:ln>
        </p:spPr>
      </p:pic>
      <p:sp>
        <p:nvSpPr>
          <p:cNvPr id="19459" name="Text Box 3"/>
          <p:cNvSpPr txBox="1">
            <a:spLocks noChangeArrowheads="1"/>
          </p:cNvSpPr>
          <p:nvPr/>
        </p:nvSpPr>
        <p:spPr bwMode="auto">
          <a:xfrm>
            <a:off x="304800" y="231775"/>
            <a:ext cx="2520950" cy="1066800"/>
          </a:xfrm>
          <a:prstGeom prst="rect">
            <a:avLst/>
          </a:prstGeom>
          <a:solidFill>
            <a:schemeClr val="bg1"/>
          </a:solidFill>
          <a:ln w="9525">
            <a:noFill/>
            <a:miter lim="800000"/>
            <a:headEnd/>
            <a:tailEnd/>
          </a:ln>
        </p:spPr>
        <p:txBody>
          <a:bodyPr wrap="none">
            <a:spAutoFit/>
          </a:bodyPr>
          <a:lstStyle/>
          <a:p>
            <a:r>
              <a:rPr lang="en-US" sz="3200">
                <a:cs typeface="Arial" charset="0"/>
              </a:rPr>
              <a:t>Challenges: </a:t>
            </a:r>
          </a:p>
          <a:p>
            <a:r>
              <a:rPr lang="en-US" sz="3200">
                <a:cs typeface="Arial" charset="0"/>
              </a:rPr>
              <a:t>occlusion</a:t>
            </a:r>
          </a:p>
        </p:txBody>
      </p:sp>
      <p:sp>
        <p:nvSpPr>
          <p:cNvPr id="19460" name="Text Box 4"/>
          <p:cNvSpPr txBox="1">
            <a:spLocks noChangeArrowheads="1"/>
          </p:cNvSpPr>
          <p:nvPr/>
        </p:nvSpPr>
        <p:spPr bwMode="auto">
          <a:xfrm>
            <a:off x="1565275" y="5715000"/>
            <a:ext cx="1708150" cy="366712"/>
          </a:xfrm>
          <a:prstGeom prst="rect">
            <a:avLst/>
          </a:prstGeom>
          <a:noFill/>
          <a:ln w="9525">
            <a:noFill/>
            <a:miter lim="800000"/>
            <a:headEnd/>
            <a:tailEnd/>
          </a:ln>
        </p:spPr>
        <p:txBody>
          <a:bodyPr wrap="none">
            <a:spAutoFit/>
          </a:bodyPr>
          <a:lstStyle/>
          <a:p>
            <a:r>
              <a:rPr lang="en-US" dirty="0">
                <a:solidFill>
                  <a:srgbClr val="B83D00"/>
                </a:solidFill>
                <a:latin typeface="Arial" charset="0"/>
                <a:cs typeface="Arial" charset="0"/>
              </a:rPr>
              <a:t>Magritte, 1957 </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22</a:t>
            </a:fld>
            <a:endParaRPr lang="en-US" dirty="0"/>
          </a:p>
        </p:txBody>
      </p:sp>
    </p:spTree>
    <p:extLst>
      <p:ext uri="{BB962C8B-B14F-4D97-AF65-F5344CB8AC3E}">
        <p14:creationId xmlns:p14="http://schemas.microsoft.com/office/powerpoint/2010/main" val="215038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 Segway - </a:t>
            </a:r>
            <a:r>
              <a:rPr lang="en-US" dirty="0" smtClean="0">
                <a:hlinkClick r:id="rId2"/>
              </a:rPr>
              <a:t>Magritte</a:t>
            </a:r>
            <a:endParaRPr lang="en-US" dirty="0"/>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23</a:t>
            </a:fld>
            <a:endParaRPr lang="en-US" dirty="0"/>
          </a:p>
        </p:txBody>
      </p:sp>
      <p:pic>
        <p:nvPicPr>
          <p:cNvPr id="5" name="Picture 4"/>
          <p:cNvPicPr>
            <a:picLocks noChangeAspect="1"/>
          </p:cNvPicPr>
          <p:nvPr/>
        </p:nvPicPr>
        <p:blipFill>
          <a:blip r:embed="rId3"/>
          <a:stretch>
            <a:fillRect/>
          </a:stretch>
        </p:blipFill>
        <p:spPr>
          <a:xfrm>
            <a:off x="451338" y="1417638"/>
            <a:ext cx="3604022" cy="4805362"/>
          </a:xfrm>
          <a:prstGeom prst="rect">
            <a:avLst/>
          </a:prstGeom>
        </p:spPr>
      </p:pic>
      <p:pic>
        <p:nvPicPr>
          <p:cNvPr id="6" name="Picture 5"/>
          <p:cNvPicPr>
            <a:picLocks noChangeAspect="1"/>
          </p:cNvPicPr>
          <p:nvPr/>
        </p:nvPicPr>
        <p:blipFill>
          <a:blip r:embed="rId4"/>
          <a:stretch>
            <a:fillRect/>
          </a:stretch>
        </p:blipFill>
        <p:spPr>
          <a:xfrm>
            <a:off x="4055360" y="1714012"/>
            <a:ext cx="3352406" cy="4514850"/>
          </a:xfrm>
          <a:prstGeom prst="rect">
            <a:avLst/>
          </a:prstGeom>
        </p:spPr>
      </p:pic>
    </p:spTree>
    <p:extLst>
      <p:ext uri="{BB962C8B-B14F-4D97-AF65-F5344CB8AC3E}">
        <p14:creationId xmlns:p14="http://schemas.microsoft.com/office/powerpoint/2010/main" val="2994500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98425" y="79375"/>
            <a:ext cx="6003925" cy="579438"/>
          </a:xfrm>
          <a:prstGeom prst="rect">
            <a:avLst/>
          </a:prstGeom>
          <a:noFill/>
          <a:ln w="9525">
            <a:noFill/>
            <a:miter lim="800000"/>
            <a:headEnd/>
            <a:tailEnd/>
          </a:ln>
        </p:spPr>
        <p:txBody>
          <a:bodyPr wrap="none">
            <a:spAutoFit/>
          </a:bodyPr>
          <a:lstStyle/>
          <a:p>
            <a:r>
              <a:rPr lang="en-US" sz="3200" dirty="0">
                <a:cs typeface="Arial" charset="0"/>
              </a:rPr>
              <a:t>Challenges: background clutter</a:t>
            </a:r>
          </a:p>
        </p:txBody>
      </p:sp>
      <p:pic>
        <p:nvPicPr>
          <p:cNvPr id="20483" name="Picture 3"/>
          <p:cNvPicPr>
            <a:picLocks noChangeAspect="1" noChangeArrowheads="1"/>
          </p:cNvPicPr>
          <p:nvPr/>
        </p:nvPicPr>
        <p:blipFill>
          <a:blip r:embed="rId3" cstate="print"/>
          <a:srcRect/>
          <a:stretch>
            <a:fillRect/>
          </a:stretch>
        </p:blipFill>
        <p:spPr bwMode="auto">
          <a:xfrm>
            <a:off x="3028950" y="685800"/>
            <a:ext cx="4286250" cy="5514975"/>
          </a:xfrm>
          <a:prstGeom prst="rect">
            <a:avLst/>
          </a:prstGeom>
          <a:noFill/>
          <a:ln w="9525">
            <a:noFill/>
            <a:miter lim="800000"/>
            <a:headEnd/>
            <a:tailEnd/>
          </a:ln>
        </p:spPr>
      </p:pic>
      <p:sp>
        <p:nvSpPr>
          <p:cNvPr id="20484" name="Rectangle 4"/>
          <p:cNvSpPr>
            <a:spLocks noChangeArrowheads="1"/>
          </p:cNvSpPr>
          <p:nvPr/>
        </p:nvSpPr>
        <p:spPr bwMode="auto">
          <a:xfrm>
            <a:off x="292121" y="5791200"/>
            <a:ext cx="1993879" cy="338554"/>
          </a:xfrm>
          <a:prstGeom prst="rect">
            <a:avLst/>
          </a:prstGeom>
          <a:noFill/>
          <a:ln w="9525">
            <a:noFill/>
            <a:miter lim="800000"/>
            <a:headEnd/>
            <a:tailEnd/>
          </a:ln>
        </p:spPr>
        <p:txBody>
          <a:bodyPr wrap="none" anchor="ctr">
            <a:spAutoFit/>
          </a:bodyPr>
          <a:lstStyle/>
          <a:p>
            <a:r>
              <a:rPr lang="en-US" sz="1600" dirty="0" err="1"/>
              <a:t>Kilmeny</a:t>
            </a:r>
            <a:r>
              <a:rPr lang="en-US" sz="1600" dirty="0"/>
              <a:t> </a:t>
            </a:r>
            <a:r>
              <a:rPr lang="en-US" sz="1600" dirty="0" err="1"/>
              <a:t>Niland</a:t>
            </a:r>
            <a:r>
              <a:rPr lang="en-US" sz="1600" dirty="0"/>
              <a:t>. 1995</a:t>
            </a:r>
            <a:r>
              <a:rPr lang="en-US" sz="1600" b="1" dirty="0"/>
              <a:t> </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24</a:t>
            </a:fld>
            <a:endParaRPr lang="en-US" dirty="0"/>
          </a:p>
        </p:txBody>
      </p:sp>
    </p:spTree>
    <p:extLst>
      <p:ext uri="{BB962C8B-B14F-4D97-AF65-F5344CB8AC3E}">
        <p14:creationId xmlns:p14="http://schemas.microsoft.com/office/powerpoint/2010/main" val="121276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152400"/>
            <a:ext cx="8229600" cy="563563"/>
          </a:xfrm>
        </p:spPr>
        <p:txBody>
          <a:bodyPr>
            <a:normAutofit fontScale="90000"/>
          </a:bodyPr>
          <a:lstStyle/>
          <a:p>
            <a:pPr algn="l" eaLnBrk="1" hangingPunct="1"/>
            <a:r>
              <a:rPr lang="en-US" sz="3200" dirty="0" smtClean="0"/>
              <a:t>Challenges: intra-class variation</a:t>
            </a:r>
          </a:p>
        </p:txBody>
      </p:sp>
      <p:pic>
        <p:nvPicPr>
          <p:cNvPr id="21507" name="Picture 3" descr="chair"/>
          <p:cNvPicPr>
            <a:picLocks noChangeAspect="1" noChangeArrowheads="1"/>
          </p:cNvPicPr>
          <p:nvPr/>
        </p:nvPicPr>
        <p:blipFill>
          <a:blip r:embed="rId3" cstate="print"/>
          <a:srcRect l="8571" t="3438" r="8571"/>
          <a:stretch>
            <a:fillRect/>
          </a:stretch>
        </p:blipFill>
        <p:spPr bwMode="auto">
          <a:xfrm>
            <a:off x="3200400" y="1143000"/>
            <a:ext cx="2286000" cy="2212975"/>
          </a:xfrm>
          <a:prstGeom prst="rect">
            <a:avLst/>
          </a:prstGeom>
          <a:noFill/>
          <a:ln w="9525">
            <a:noFill/>
            <a:miter lim="800000"/>
            <a:headEnd/>
            <a:tailEnd/>
          </a:ln>
        </p:spPr>
      </p:pic>
      <p:pic>
        <p:nvPicPr>
          <p:cNvPr id="21508" name="Picture 4" descr="chair"/>
          <p:cNvPicPr>
            <a:picLocks noChangeAspect="1" noChangeArrowheads="1"/>
          </p:cNvPicPr>
          <p:nvPr/>
        </p:nvPicPr>
        <p:blipFill>
          <a:blip r:embed="rId4" cstate="print"/>
          <a:srcRect t="10989" b="9891"/>
          <a:stretch>
            <a:fillRect/>
          </a:stretch>
        </p:blipFill>
        <p:spPr bwMode="auto">
          <a:xfrm>
            <a:off x="533400" y="3802063"/>
            <a:ext cx="1854200" cy="2362200"/>
          </a:xfrm>
          <a:prstGeom prst="rect">
            <a:avLst/>
          </a:prstGeom>
          <a:noFill/>
          <a:ln w="9525">
            <a:noFill/>
            <a:miter lim="800000"/>
            <a:headEnd/>
            <a:tailEnd/>
          </a:ln>
        </p:spPr>
      </p:pic>
      <p:pic>
        <p:nvPicPr>
          <p:cNvPr id="21509" name="Picture 5" descr="splash-chair"/>
          <p:cNvPicPr>
            <a:picLocks noChangeAspect="1" noChangeArrowheads="1"/>
          </p:cNvPicPr>
          <p:nvPr/>
        </p:nvPicPr>
        <p:blipFill>
          <a:blip r:embed="rId5" cstate="print"/>
          <a:srcRect/>
          <a:stretch>
            <a:fillRect/>
          </a:stretch>
        </p:blipFill>
        <p:spPr bwMode="auto">
          <a:xfrm>
            <a:off x="5638800" y="914400"/>
            <a:ext cx="3286125" cy="2286000"/>
          </a:xfrm>
          <a:prstGeom prst="rect">
            <a:avLst/>
          </a:prstGeom>
          <a:noFill/>
          <a:ln w="9525">
            <a:noFill/>
            <a:miter lim="800000"/>
            <a:headEnd/>
            <a:tailEnd/>
          </a:ln>
        </p:spPr>
      </p:pic>
      <p:pic>
        <p:nvPicPr>
          <p:cNvPr id="21510" name="Picture 6" descr="eamesloungechair"/>
          <p:cNvPicPr>
            <a:picLocks noChangeAspect="1" noChangeArrowheads="1"/>
          </p:cNvPicPr>
          <p:nvPr/>
        </p:nvPicPr>
        <p:blipFill>
          <a:blip r:embed="rId6" cstate="print"/>
          <a:srcRect/>
          <a:stretch>
            <a:fillRect/>
          </a:stretch>
        </p:blipFill>
        <p:spPr bwMode="auto">
          <a:xfrm>
            <a:off x="381000" y="914400"/>
            <a:ext cx="2241550" cy="2447925"/>
          </a:xfrm>
          <a:prstGeom prst="rect">
            <a:avLst/>
          </a:prstGeom>
          <a:noFill/>
          <a:ln w="9525">
            <a:noFill/>
            <a:miter lim="800000"/>
            <a:headEnd/>
            <a:tailEnd/>
          </a:ln>
        </p:spPr>
      </p:pic>
      <p:pic>
        <p:nvPicPr>
          <p:cNvPr id="21511" name="Picture 7" descr="Wagner in Leisure"/>
          <p:cNvPicPr>
            <a:picLocks noChangeAspect="1" noChangeArrowheads="1"/>
          </p:cNvPicPr>
          <p:nvPr/>
        </p:nvPicPr>
        <p:blipFill>
          <a:blip r:embed="rId7" cstate="print"/>
          <a:srcRect/>
          <a:stretch>
            <a:fillRect/>
          </a:stretch>
        </p:blipFill>
        <p:spPr bwMode="auto">
          <a:xfrm>
            <a:off x="2895600" y="4106863"/>
            <a:ext cx="3200400" cy="2011362"/>
          </a:xfrm>
          <a:prstGeom prst="rect">
            <a:avLst/>
          </a:prstGeom>
          <a:noFill/>
          <a:ln w="9525">
            <a:noFill/>
            <a:miter lim="800000"/>
            <a:headEnd/>
            <a:tailEnd/>
          </a:ln>
        </p:spPr>
      </p:pic>
      <p:pic>
        <p:nvPicPr>
          <p:cNvPr id="21512" name="Picture 8" descr="Bertoia"/>
          <p:cNvPicPr>
            <a:picLocks noChangeAspect="1" noChangeArrowheads="1"/>
          </p:cNvPicPr>
          <p:nvPr/>
        </p:nvPicPr>
        <p:blipFill>
          <a:blip r:embed="rId8" cstate="print"/>
          <a:srcRect l="49181" t="11476" b="14754"/>
          <a:stretch>
            <a:fillRect/>
          </a:stretch>
        </p:blipFill>
        <p:spPr bwMode="auto">
          <a:xfrm>
            <a:off x="6400800" y="3657600"/>
            <a:ext cx="2590800" cy="2506663"/>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25</a:t>
            </a:fld>
            <a:endParaRPr lang="en-US" dirty="0"/>
          </a:p>
        </p:txBody>
      </p:sp>
    </p:spTree>
    <p:extLst>
      <p:ext uri="{BB962C8B-B14F-4D97-AF65-F5344CB8AC3E}">
        <p14:creationId xmlns:p14="http://schemas.microsoft.com/office/powerpoint/2010/main" val="3277553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98637" y="1584110"/>
            <a:ext cx="9411756" cy="4124212"/>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2" name="TextBox 11"/>
          <p:cNvSpPr txBox="1"/>
          <p:nvPr/>
        </p:nvSpPr>
        <p:spPr>
          <a:xfrm>
            <a:off x="2268063" y="135862"/>
            <a:ext cx="5820097" cy="584776"/>
          </a:xfrm>
          <a:prstGeom prst="rect">
            <a:avLst/>
          </a:prstGeom>
          <a:noFill/>
        </p:spPr>
        <p:txBody>
          <a:bodyPr wrap="square" rtlCol="0">
            <a:spAutoFit/>
          </a:bodyPr>
          <a:lstStyle/>
          <a:p>
            <a:endParaRPr lang="en-US" sz="3200" dirty="0"/>
          </a:p>
        </p:txBody>
      </p:sp>
      <p:pic>
        <p:nvPicPr>
          <p:cNvPr id="8" name="Picture 7" descr="logo_highres.png"/>
          <p:cNvPicPr>
            <a:picLocks noChangeAspect="1"/>
          </p:cNvPicPr>
          <p:nvPr/>
        </p:nvPicPr>
        <p:blipFill>
          <a:blip r:embed="rId4" cstate="print"/>
          <a:srcRect l="8696" t="27975" r="6522" b="30062"/>
          <a:stretch>
            <a:fillRect/>
          </a:stretch>
        </p:blipFill>
        <p:spPr>
          <a:xfrm>
            <a:off x="325193" y="1978311"/>
            <a:ext cx="2971800" cy="457200"/>
          </a:xfrm>
          <a:prstGeom prst="rect">
            <a:avLst/>
          </a:prstGeom>
        </p:spPr>
      </p:pic>
      <p:sp>
        <p:nvSpPr>
          <p:cNvPr id="9" name="TextBox 8"/>
          <p:cNvSpPr txBox="1"/>
          <p:nvPr/>
        </p:nvSpPr>
        <p:spPr>
          <a:xfrm>
            <a:off x="243452" y="2781947"/>
            <a:ext cx="5286999" cy="584776"/>
          </a:xfrm>
          <a:prstGeom prst="rect">
            <a:avLst/>
          </a:prstGeom>
          <a:noFill/>
          <a:ln>
            <a:noFill/>
          </a:ln>
        </p:spPr>
        <p:txBody>
          <a:bodyPr wrap="square" rtlCol="0">
            <a:spAutoFit/>
          </a:bodyPr>
          <a:lstStyle/>
          <a:p>
            <a:r>
              <a:rPr lang="en-US" sz="3200" b="1" dirty="0" smtClean="0">
                <a:solidFill>
                  <a:srgbClr val="C0504D"/>
                </a:solidFill>
              </a:rPr>
              <a:t>22K</a:t>
            </a:r>
            <a:r>
              <a:rPr lang="en-US" sz="2400" dirty="0" smtClean="0"/>
              <a:t> categories</a:t>
            </a:r>
            <a:r>
              <a:rPr lang="en-US" sz="2400" dirty="0"/>
              <a:t> </a:t>
            </a:r>
            <a:r>
              <a:rPr lang="en-US" sz="2400" dirty="0" smtClean="0"/>
              <a:t>and </a:t>
            </a:r>
            <a:r>
              <a:rPr lang="en-US" sz="3200" b="1" dirty="0" smtClean="0">
                <a:solidFill>
                  <a:srgbClr val="C0504D"/>
                </a:solidFill>
              </a:rPr>
              <a:t>14M</a:t>
            </a:r>
            <a:r>
              <a:rPr lang="en-US" sz="3200" dirty="0" smtClean="0"/>
              <a:t> </a:t>
            </a:r>
            <a:r>
              <a:rPr lang="en-US" sz="2400" dirty="0" smtClean="0"/>
              <a:t>images</a:t>
            </a:r>
            <a:endParaRPr lang="en-US" sz="2800" b="1" dirty="0">
              <a:effectLst>
                <a:outerShdw blurRad="38100" dist="38100" dir="2700000" algn="tl">
                  <a:srgbClr val="000000">
                    <a:alpha val="43137"/>
                  </a:srgbClr>
                </a:outerShdw>
              </a:effectLst>
            </a:endParaRPr>
          </a:p>
        </p:txBody>
      </p:sp>
      <p:sp>
        <p:nvSpPr>
          <p:cNvPr id="13" name="Rectangle 12"/>
          <p:cNvSpPr/>
          <p:nvPr/>
        </p:nvSpPr>
        <p:spPr>
          <a:xfrm>
            <a:off x="6527368" y="2066179"/>
            <a:ext cx="2089162" cy="369332"/>
          </a:xfrm>
          <a:prstGeom prst="rect">
            <a:avLst/>
          </a:prstGeom>
        </p:spPr>
        <p:txBody>
          <a:bodyPr wrap="none">
            <a:spAutoFit/>
          </a:bodyPr>
          <a:lstStyle/>
          <a:p>
            <a:r>
              <a:rPr lang="en-US" b="1" dirty="0">
                <a:effectLst>
                  <a:outerShdw blurRad="38100" dist="38100" dir="2700000" algn="tl">
                    <a:srgbClr val="000000">
                      <a:alpha val="43137"/>
                    </a:srgbClr>
                  </a:outerShdw>
                </a:effectLst>
              </a:rPr>
              <a:t>www.image-net.org</a:t>
            </a:r>
            <a:endParaRPr lang="en-US" dirty="0"/>
          </a:p>
        </p:txBody>
      </p:sp>
      <p:sp>
        <p:nvSpPr>
          <p:cNvPr id="2" name="TextBox 1"/>
          <p:cNvSpPr txBox="1"/>
          <p:nvPr/>
        </p:nvSpPr>
        <p:spPr>
          <a:xfrm>
            <a:off x="3296993" y="2109820"/>
            <a:ext cx="2589233" cy="369332"/>
          </a:xfrm>
          <a:prstGeom prst="rect">
            <a:avLst/>
          </a:prstGeom>
          <a:noFill/>
        </p:spPr>
        <p:txBody>
          <a:bodyPr wrap="square" rtlCol="0">
            <a:spAutoFit/>
          </a:bodyPr>
          <a:lstStyle/>
          <a:p>
            <a:r>
              <a:rPr lang="en-US" dirty="0" smtClean="0"/>
              <a:t>[Deng et al. 2009]</a:t>
            </a:r>
            <a:endParaRPr lang="en-US" dirty="0"/>
          </a:p>
        </p:txBody>
      </p:sp>
      <p:sp>
        <p:nvSpPr>
          <p:cNvPr id="3" name="TextBox 2"/>
          <p:cNvSpPr txBox="1"/>
          <p:nvPr/>
        </p:nvSpPr>
        <p:spPr>
          <a:xfrm>
            <a:off x="73983" y="3818376"/>
            <a:ext cx="3304354" cy="1754327"/>
          </a:xfrm>
          <a:prstGeom prst="rect">
            <a:avLst/>
          </a:prstGeom>
          <a:noFill/>
        </p:spPr>
        <p:txBody>
          <a:bodyPr wrap="square" rtlCol="0">
            <a:spAutoFit/>
          </a:bodyPr>
          <a:lstStyle/>
          <a:p>
            <a:pPr marL="285750" indent="-285750">
              <a:buFont typeface="Arial" pitchFamily="34" charset="0"/>
              <a:buChar char="•"/>
            </a:pPr>
            <a:r>
              <a:rPr lang="en-US" dirty="0">
                <a:solidFill>
                  <a:srgbClr val="000000"/>
                </a:solidFill>
              </a:rPr>
              <a:t>Animals</a:t>
            </a:r>
          </a:p>
          <a:p>
            <a:pPr marL="742950" lvl="1" indent="-285750">
              <a:buFont typeface="Arial"/>
              <a:buChar char="•"/>
            </a:pPr>
            <a:r>
              <a:rPr lang="en-US" dirty="0" smtClean="0"/>
              <a:t>Bird</a:t>
            </a:r>
            <a:endParaRPr lang="en-US" dirty="0"/>
          </a:p>
          <a:p>
            <a:pPr marL="742950" lvl="1" indent="-285750">
              <a:buFont typeface="Arial"/>
              <a:buChar char="•"/>
            </a:pPr>
            <a:r>
              <a:rPr lang="en-US" dirty="0" smtClean="0"/>
              <a:t>Fish</a:t>
            </a:r>
          </a:p>
          <a:p>
            <a:pPr marL="742950" lvl="1" indent="-285750">
              <a:buFont typeface="Arial"/>
              <a:buChar char="•"/>
            </a:pPr>
            <a:r>
              <a:rPr lang="en-US" dirty="0" smtClean="0"/>
              <a:t>Mammal</a:t>
            </a:r>
          </a:p>
          <a:p>
            <a:pPr marL="742950" lvl="1" indent="-285750">
              <a:buFont typeface="Arial"/>
              <a:buChar char="•"/>
            </a:pPr>
            <a:r>
              <a:rPr lang="en-US" dirty="0" smtClean="0"/>
              <a:t>Invertebrate</a:t>
            </a:r>
            <a:endParaRPr lang="en-US" dirty="0"/>
          </a:p>
          <a:p>
            <a:endParaRPr lang="en-US" dirty="0"/>
          </a:p>
        </p:txBody>
      </p:sp>
      <p:sp>
        <p:nvSpPr>
          <p:cNvPr id="14" name="TextBox 13"/>
          <p:cNvSpPr txBox="1"/>
          <p:nvPr/>
        </p:nvSpPr>
        <p:spPr>
          <a:xfrm>
            <a:off x="2273110" y="3818376"/>
            <a:ext cx="3304354"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Plants</a:t>
            </a:r>
          </a:p>
          <a:p>
            <a:pPr marL="800100" lvl="1" indent="-342900">
              <a:buFont typeface="Arial"/>
              <a:buChar char="•"/>
            </a:pPr>
            <a:r>
              <a:rPr lang="en-US" dirty="0" smtClean="0"/>
              <a:t>Tree</a:t>
            </a:r>
            <a:endParaRPr lang="en-US" dirty="0"/>
          </a:p>
          <a:p>
            <a:pPr marL="800100" lvl="1" indent="-342900">
              <a:buFont typeface="Arial"/>
              <a:buChar char="•"/>
            </a:pPr>
            <a:r>
              <a:rPr lang="en-US" dirty="0" smtClean="0"/>
              <a:t>Flower</a:t>
            </a:r>
            <a:endParaRPr lang="en-US" dirty="0" smtClean="0">
              <a:solidFill>
                <a:srgbClr val="000000"/>
              </a:solidFill>
            </a:endParaRPr>
          </a:p>
          <a:p>
            <a:pPr marL="285750" indent="-285750">
              <a:buFont typeface="Arial" pitchFamily="34" charset="0"/>
              <a:buChar char="•"/>
            </a:pPr>
            <a:r>
              <a:rPr lang="en-US" dirty="0" smtClean="0">
                <a:solidFill>
                  <a:srgbClr val="000000"/>
                </a:solidFill>
              </a:rPr>
              <a:t>Food</a:t>
            </a:r>
          </a:p>
          <a:p>
            <a:pPr marL="285750" indent="-285750">
              <a:buFont typeface="Arial" pitchFamily="34" charset="0"/>
              <a:buChar char="•"/>
            </a:pPr>
            <a:r>
              <a:rPr lang="en-US" dirty="0" smtClean="0">
                <a:solidFill>
                  <a:srgbClr val="000000"/>
                </a:solidFill>
              </a:rPr>
              <a:t>Materials</a:t>
            </a:r>
          </a:p>
        </p:txBody>
      </p:sp>
      <p:sp>
        <p:nvSpPr>
          <p:cNvPr id="15" name="TextBox 14"/>
          <p:cNvSpPr txBox="1"/>
          <p:nvPr/>
        </p:nvSpPr>
        <p:spPr>
          <a:xfrm>
            <a:off x="3975143" y="3818376"/>
            <a:ext cx="3052769"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Structures</a:t>
            </a:r>
            <a:endParaRPr lang="en-US" dirty="0"/>
          </a:p>
          <a:p>
            <a:pPr marL="285750" indent="-285750">
              <a:buFont typeface="Arial" pitchFamily="34" charset="0"/>
              <a:buChar char="•"/>
            </a:pPr>
            <a:r>
              <a:rPr lang="en-US" dirty="0">
                <a:solidFill>
                  <a:srgbClr val="000000"/>
                </a:solidFill>
              </a:rPr>
              <a:t>Artifact</a:t>
            </a:r>
          </a:p>
          <a:p>
            <a:pPr marL="742950" lvl="1" indent="-285750">
              <a:buFont typeface="Arial"/>
              <a:buChar char="•"/>
            </a:pPr>
            <a:r>
              <a:rPr lang="en-US" dirty="0" smtClean="0"/>
              <a:t>Tools</a:t>
            </a:r>
            <a:endParaRPr lang="en-US" dirty="0"/>
          </a:p>
          <a:p>
            <a:pPr marL="742950" lvl="1" indent="-285750">
              <a:buFont typeface="Arial"/>
              <a:buChar char="•"/>
            </a:pPr>
            <a:r>
              <a:rPr lang="en-US" dirty="0" smtClean="0"/>
              <a:t>Appliances</a:t>
            </a:r>
          </a:p>
          <a:p>
            <a:pPr marL="742950" lvl="1" indent="-285750">
              <a:buFont typeface="Arial"/>
              <a:buChar char="•"/>
            </a:pPr>
            <a:r>
              <a:rPr lang="en-US" dirty="0" smtClean="0">
                <a:solidFill>
                  <a:srgbClr val="000000"/>
                </a:solidFill>
              </a:rPr>
              <a:t>Structures</a:t>
            </a:r>
            <a:endParaRPr lang="en-US" dirty="0">
              <a:solidFill>
                <a:srgbClr val="000000"/>
              </a:solidFill>
            </a:endParaRPr>
          </a:p>
        </p:txBody>
      </p:sp>
      <p:sp>
        <p:nvSpPr>
          <p:cNvPr id="17" name="TextBox 16"/>
          <p:cNvSpPr txBox="1"/>
          <p:nvPr/>
        </p:nvSpPr>
        <p:spPr>
          <a:xfrm>
            <a:off x="6134621" y="3818376"/>
            <a:ext cx="3052769" cy="2031325"/>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Person</a:t>
            </a:r>
          </a:p>
          <a:p>
            <a:pPr marL="285750" indent="-285750">
              <a:buFont typeface="Arial" pitchFamily="34" charset="0"/>
              <a:buChar char="•"/>
            </a:pPr>
            <a:r>
              <a:rPr lang="en-US" dirty="0" smtClean="0">
                <a:solidFill>
                  <a:srgbClr val="000000"/>
                </a:solidFill>
              </a:rPr>
              <a:t>Scenes</a:t>
            </a:r>
          </a:p>
          <a:p>
            <a:pPr marL="742950" lvl="1" indent="-285750">
              <a:buFont typeface="Arial"/>
              <a:buChar char="•"/>
            </a:pPr>
            <a:r>
              <a:rPr lang="en-US" dirty="0" smtClean="0"/>
              <a:t>Indoor</a:t>
            </a:r>
            <a:endParaRPr lang="en-US" dirty="0"/>
          </a:p>
          <a:p>
            <a:pPr marL="742950" lvl="1" indent="-285750">
              <a:buFont typeface="Arial"/>
              <a:buChar char="•"/>
            </a:pPr>
            <a:r>
              <a:rPr lang="en-US" dirty="0" smtClean="0"/>
              <a:t>Geological Formations</a:t>
            </a:r>
            <a:endParaRPr lang="en-US" dirty="0">
              <a:solidFill>
                <a:srgbClr val="000000"/>
              </a:solidFill>
            </a:endParaRPr>
          </a:p>
          <a:p>
            <a:pPr marL="285750" indent="-285750">
              <a:buFont typeface="Arial" pitchFamily="34" charset="0"/>
              <a:buChar char="•"/>
            </a:pPr>
            <a:r>
              <a:rPr lang="en-US" dirty="0" smtClean="0">
                <a:solidFill>
                  <a:srgbClr val="000000"/>
                </a:solidFill>
              </a:rPr>
              <a:t>Sport Activities</a:t>
            </a:r>
          </a:p>
          <a:p>
            <a:endParaRPr lang="en-US" dirty="0" smtClean="0">
              <a:solidFill>
                <a:srgbClr val="000000"/>
              </a:solidFill>
            </a:endParaRPr>
          </a:p>
          <a:p>
            <a:pPr marL="285750" indent="-285750">
              <a:buFont typeface="Arial" pitchFamily="34" charset="0"/>
              <a:buChar char="•"/>
            </a:pPr>
            <a:endParaRPr lang="en-US" dirty="0" smtClean="0">
              <a:solidFill>
                <a:srgbClr val="000000"/>
              </a:solidFill>
            </a:endParaRP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26</a:t>
            </a:fld>
            <a:endParaRPr lang="en-US" dirty="0"/>
          </a:p>
        </p:txBody>
      </p:sp>
      <p:sp>
        <p:nvSpPr>
          <p:cNvPr id="16" name="Rectangle 2"/>
          <p:cNvSpPr>
            <a:spLocks noGrp="1" noChangeArrowheads="1"/>
          </p:cNvSpPr>
          <p:nvPr>
            <p:ph type="title"/>
          </p:nvPr>
        </p:nvSpPr>
        <p:spPr>
          <a:xfrm>
            <a:off x="228600" y="152400"/>
            <a:ext cx="8229600" cy="563563"/>
          </a:xfrm>
        </p:spPr>
        <p:txBody>
          <a:bodyPr>
            <a:normAutofit fontScale="90000"/>
          </a:bodyPr>
          <a:lstStyle/>
          <a:p>
            <a:pPr algn="l" eaLnBrk="1" hangingPunct="1"/>
            <a:r>
              <a:rPr lang="en-US" sz="3200" b="1" dirty="0" smtClean="0">
                <a:solidFill>
                  <a:schemeClr val="bg1"/>
                </a:solidFill>
              </a:rPr>
              <a:t>Challenges: big date</a:t>
            </a:r>
          </a:p>
        </p:txBody>
      </p:sp>
    </p:spTree>
    <p:extLst>
      <p:ext uri="{BB962C8B-B14F-4D97-AF65-F5344CB8AC3E}">
        <p14:creationId xmlns:p14="http://schemas.microsoft.com/office/powerpoint/2010/main" val="3023272974"/>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89322" y="389620"/>
            <a:ext cx="5715000" cy="571500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err="1" smtClean="0"/>
              <a:t>ImageNet</a:t>
            </a:r>
            <a:r>
              <a:rPr lang="en-US" sz="3200" b="1" dirty="0" smtClean="0"/>
              <a:t>, 14M </a:t>
            </a:r>
          </a:p>
          <a:p>
            <a:pPr algn="ctr"/>
            <a:r>
              <a:rPr lang="en-US" b="1" dirty="0"/>
              <a:t>[Deng et al. ’09</a:t>
            </a:r>
            <a:r>
              <a:rPr lang="en-US" b="1" dirty="0" smtClean="0"/>
              <a:t>]</a:t>
            </a:r>
            <a:endParaRPr lang="en-US" b="1" dirty="0"/>
          </a:p>
        </p:txBody>
      </p:sp>
      <p:sp>
        <p:nvSpPr>
          <p:cNvPr id="23" name="Rectangle 22"/>
          <p:cNvSpPr>
            <a:spLocks noChangeAspect="1"/>
          </p:cNvSpPr>
          <p:nvPr/>
        </p:nvSpPr>
        <p:spPr>
          <a:xfrm>
            <a:off x="2789322" y="5549596"/>
            <a:ext cx="548640" cy="548640"/>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 name="Rectangle 4"/>
          <p:cNvSpPr>
            <a:spLocks noChangeAspect="1"/>
          </p:cNvSpPr>
          <p:nvPr/>
        </p:nvSpPr>
        <p:spPr>
          <a:xfrm>
            <a:off x="2789322" y="5812012"/>
            <a:ext cx="292608" cy="292608"/>
          </a:xfrm>
          <a:prstGeom prst="rect">
            <a:avLst/>
          </a:prstGeom>
          <a:solidFill>
            <a:schemeClr val="accent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7" name="Rectangle 6"/>
          <p:cNvSpPr>
            <a:spLocks noChangeAspect="1"/>
          </p:cNvSpPr>
          <p:nvPr/>
        </p:nvSpPr>
        <p:spPr>
          <a:xfrm>
            <a:off x="2789322" y="5839444"/>
            <a:ext cx="265176" cy="265176"/>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75000"/>
                </a:schemeClr>
              </a:solidFill>
            </a:endParaRPr>
          </a:p>
        </p:txBody>
      </p:sp>
      <p:sp>
        <p:nvSpPr>
          <p:cNvPr id="4" name="Rectangle 3"/>
          <p:cNvSpPr/>
          <p:nvPr/>
        </p:nvSpPr>
        <p:spPr>
          <a:xfrm>
            <a:off x="2789322" y="5967460"/>
            <a:ext cx="137160" cy="13716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1931873" y="5967460"/>
            <a:ext cx="86151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6809" y="5705850"/>
            <a:ext cx="1934493" cy="523220"/>
          </a:xfrm>
          <a:prstGeom prst="rect">
            <a:avLst/>
          </a:prstGeom>
          <a:noFill/>
        </p:spPr>
        <p:txBody>
          <a:bodyPr wrap="square" rtlCol="0">
            <a:spAutoFit/>
          </a:bodyPr>
          <a:lstStyle/>
          <a:p>
            <a:r>
              <a:rPr lang="en-US" dirty="0" smtClean="0"/>
              <a:t>Caltech101, </a:t>
            </a:r>
            <a:r>
              <a:rPr lang="en-US" b="1" dirty="0" smtClean="0">
                <a:solidFill>
                  <a:srgbClr val="C0504D"/>
                </a:solidFill>
              </a:rPr>
              <a:t>9K </a:t>
            </a:r>
          </a:p>
          <a:p>
            <a:r>
              <a:rPr lang="en-US" sz="1000" dirty="0" smtClean="0"/>
              <a:t>[</a:t>
            </a:r>
            <a:r>
              <a:rPr lang="en-US" sz="1000" dirty="0" err="1" smtClean="0"/>
              <a:t>Fei-Fei</a:t>
            </a:r>
            <a:r>
              <a:rPr lang="en-US" sz="1000" dirty="0" smtClean="0"/>
              <a:t>, Fergus, </a:t>
            </a:r>
            <a:r>
              <a:rPr lang="en-US" sz="1000" dirty="0" err="1" smtClean="0"/>
              <a:t>Perona</a:t>
            </a:r>
            <a:r>
              <a:rPr lang="en-US" sz="1000" dirty="0" smtClean="0"/>
              <a:t>, ‘03]</a:t>
            </a:r>
            <a:endParaRPr lang="en-US" sz="1000" dirty="0"/>
          </a:p>
        </p:txBody>
      </p:sp>
      <p:sp>
        <p:nvSpPr>
          <p:cNvPr id="12" name="TextBox 11"/>
          <p:cNvSpPr txBox="1"/>
          <p:nvPr/>
        </p:nvSpPr>
        <p:spPr>
          <a:xfrm>
            <a:off x="276809" y="4888468"/>
            <a:ext cx="1934493" cy="523220"/>
          </a:xfrm>
          <a:prstGeom prst="rect">
            <a:avLst/>
          </a:prstGeom>
          <a:noFill/>
        </p:spPr>
        <p:txBody>
          <a:bodyPr wrap="square" rtlCol="0">
            <a:spAutoFit/>
          </a:bodyPr>
          <a:lstStyle/>
          <a:p>
            <a:r>
              <a:rPr lang="en-US" dirty="0" smtClean="0"/>
              <a:t>PASCAL VOC, </a:t>
            </a:r>
            <a:r>
              <a:rPr lang="en-US" b="1" dirty="0" smtClean="0">
                <a:solidFill>
                  <a:srgbClr val="C0504D"/>
                </a:solidFill>
              </a:rPr>
              <a:t>30K</a:t>
            </a:r>
          </a:p>
          <a:p>
            <a:r>
              <a:rPr lang="en-US" sz="1000" dirty="0" smtClean="0"/>
              <a:t>[</a:t>
            </a:r>
            <a:r>
              <a:rPr lang="en-US" sz="1000" dirty="0" err="1" smtClean="0"/>
              <a:t>Everingham</a:t>
            </a:r>
            <a:r>
              <a:rPr lang="en-US" sz="1000" dirty="0" smtClean="0"/>
              <a:t> et al. </a:t>
            </a:r>
            <a:r>
              <a:rPr lang="fr-FR" sz="1000" dirty="0" smtClean="0"/>
              <a:t>’</a:t>
            </a:r>
            <a:r>
              <a:rPr lang="en-US" sz="1000" dirty="0" smtClean="0"/>
              <a:t>06-’12]</a:t>
            </a:r>
            <a:endParaRPr lang="en-US" sz="1000" dirty="0"/>
          </a:p>
        </p:txBody>
      </p:sp>
      <p:cxnSp>
        <p:nvCxnSpPr>
          <p:cNvPr id="13" name="Straight Connector 12"/>
          <p:cNvCxnSpPr/>
          <p:nvPr/>
        </p:nvCxnSpPr>
        <p:spPr>
          <a:xfrm>
            <a:off x="1927812" y="5309844"/>
            <a:ext cx="861510" cy="52960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35038" y="4516029"/>
            <a:ext cx="1054284" cy="129598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6809" y="4196933"/>
            <a:ext cx="1934493" cy="523220"/>
          </a:xfrm>
          <a:prstGeom prst="rect">
            <a:avLst/>
          </a:prstGeom>
          <a:noFill/>
        </p:spPr>
        <p:txBody>
          <a:bodyPr wrap="square" rtlCol="0">
            <a:spAutoFit/>
          </a:bodyPr>
          <a:lstStyle/>
          <a:p>
            <a:r>
              <a:rPr lang="en-US" dirty="0" err="1" smtClean="0"/>
              <a:t>LabelMe</a:t>
            </a:r>
            <a:r>
              <a:rPr lang="en-US" dirty="0" smtClean="0"/>
              <a:t>, </a:t>
            </a:r>
            <a:r>
              <a:rPr lang="en-US" b="1" dirty="0" smtClean="0">
                <a:solidFill>
                  <a:srgbClr val="C0504D"/>
                </a:solidFill>
              </a:rPr>
              <a:t>37K</a:t>
            </a:r>
            <a:r>
              <a:rPr lang="en-US" dirty="0" smtClean="0"/>
              <a:t> </a:t>
            </a:r>
          </a:p>
          <a:p>
            <a:r>
              <a:rPr lang="en-US" sz="1000" dirty="0" smtClean="0"/>
              <a:t>[Russell et al. </a:t>
            </a:r>
            <a:r>
              <a:rPr lang="fr-FR" sz="1000" dirty="0" smtClean="0"/>
              <a:t>’</a:t>
            </a:r>
            <a:r>
              <a:rPr lang="en-US" sz="1000" dirty="0" smtClean="0"/>
              <a:t>07]</a:t>
            </a:r>
            <a:endParaRPr lang="en-US" sz="1000" dirty="0"/>
          </a:p>
        </p:txBody>
      </p:sp>
      <p:sp>
        <p:nvSpPr>
          <p:cNvPr id="2" name="TextBox 1"/>
          <p:cNvSpPr txBox="1"/>
          <p:nvPr/>
        </p:nvSpPr>
        <p:spPr>
          <a:xfrm>
            <a:off x="348492" y="1278161"/>
            <a:ext cx="2151820" cy="1384995"/>
          </a:xfrm>
          <a:prstGeom prst="rect">
            <a:avLst/>
          </a:prstGeom>
          <a:noFill/>
        </p:spPr>
        <p:txBody>
          <a:bodyPr wrap="square" rtlCol="0">
            <a:spAutoFit/>
          </a:bodyPr>
          <a:lstStyle/>
          <a:p>
            <a:r>
              <a:rPr lang="en-US" sz="2800" b="1" dirty="0" smtClean="0"/>
              <a:t>Number of Labeled Images</a:t>
            </a:r>
            <a:endParaRPr lang="en-US" sz="2800" b="1" dirty="0"/>
          </a:p>
        </p:txBody>
      </p:sp>
      <p:sp>
        <p:nvSpPr>
          <p:cNvPr id="20" name="TextBox 19"/>
          <p:cNvSpPr txBox="1"/>
          <p:nvPr/>
        </p:nvSpPr>
        <p:spPr>
          <a:xfrm>
            <a:off x="286580" y="3421256"/>
            <a:ext cx="1934493" cy="523220"/>
          </a:xfrm>
          <a:prstGeom prst="rect">
            <a:avLst/>
          </a:prstGeom>
          <a:noFill/>
        </p:spPr>
        <p:txBody>
          <a:bodyPr wrap="square" rtlCol="0">
            <a:spAutoFit/>
          </a:bodyPr>
          <a:lstStyle/>
          <a:p>
            <a:r>
              <a:rPr lang="en-US" dirty="0" smtClean="0"/>
              <a:t>SUN, </a:t>
            </a:r>
            <a:r>
              <a:rPr lang="en-US" b="1" dirty="0" smtClean="0">
                <a:solidFill>
                  <a:srgbClr val="C0504D"/>
                </a:solidFill>
              </a:rPr>
              <a:t>131K</a:t>
            </a:r>
            <a:r>
              <a:rPr lang="en-US" dirty="0" smtClean="0"/>
              <a:t> </a:t>
            </a:r>
          </a:p>
          <a:p>
            <a:r>
              <a:rPr lang="en-US" sz="1000" dirty="0" smtClean="0"/>
              <a:t>[Xiao et al. ‘10]</a:t>
            </a:r>
            <a:endParaRPr lang="en-US" sz="1000" dirty="0"/>
          </a:p>
        </p:txBody>
      </p:sp>
      <p:cxnSp>
        <p:nvCxnSpPr>
          <p:cNvPr id="22" name="Straight Connector 21"/>
          <p:cNvCxnSpPr/>
          <p:nvPr/>
        </p:nvCxnSpPr>
        <p:spPr>
          <a:xfrm>
            <a:off x="1684160" y="3789198"/>
            <a:ext cx="1105162" cy="178544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16-Nov-17</a:t>
            </a:r>
            <a:endParaRPr lang="en-US" dirty="0"/>
          </a:p>
        </p:txBody>
      </p:sp>
      <p:sp>
        <p:nvSpPr>
          <p:cNvPr id="8" name="Slide Number Placeholder 7"/>
          <p:cNvSpPr>
            <a:spLocks noGrp="1"/>
          </p:cNvSpPr>
          <p:nvPr>
            <p:ph type="sldNum" sz="quarter" idx="12"/>
          </p:nvPr>
        </p:nvSpPr>
        <p:spPr/>
        <p:txBody>
          <a:bodyPr/>
          <a:lstStyle/>
          <a:p>
            <a:fld id="{CF7DC490-98B8-074B-BB30-37775A2447EF}" type="slidenum">
              <a:rPr lang="en-US" smtClean="0"/>
              <a:pPr/>
              <a:t>27</a:t>
            </a:fld>
            <a:endParaRPr lang="en-US" dirty="0"/>
          </a:p>
        </p:txBody>
      </p:sp>
    </p:spTree>
    <p:extLst>
      <p:ext uri="{BB962C8B-B14F-4D97-AF65-F5344CB8AC3E}">
        <p14:creationId xmlns:p14="http://schemas.microsoft.com/office/powerpoint/2010/main" val="3532776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 grpId="0" animBg="1"/>
      <p:bldP spid="7" grpId="0" animBg="1"/>
      <p:bldP spid="12"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9 Million images</a:t>
            </a:r>
          </a:p>
          <a:p>
            <a:r>
              <a:rPr lang="en-US" sz="2400" dirty="0" smtClean="0"/>
              <a:t>4 methods</a:t>
            </a:r>
          </a:p>
          <a:p>
            <a:pPr lvl="1"/>
            <a:r>
              <a:rPr lang="en-US" sz="2000" dirty="0" smtClean="0"/>
              <a:t>SPM+SVM </a:t>
            </a:r>
            <a:r>
              <a:rPr lang="en-US" sz="1400" dirty="0" smtClean="0"/>
              <a:t>[</a:t>
            </a:r>
            <a:r>
              <a:rPr lang="en-US" sz="1400" dirty="0" err="1" smtClean="0"/>
              <a:t>Lazebnik</a:t>
            </a:r>
            <a:r>
              <a:rPr lang="en-US" sz="1400" dirty="0" smtClean="0"/>
              <a:t> et al. ’06</a:t>
            </a:r>
            <a:r>
              <a:rPr lang="en-US" sz="1400" dirty="0"/>
              <a:t>]</a:t>
            </a:r>
            <a:endParaRPr lang="en-US" sz="1400" dirty="0" smtClean="0"/>
          </a:p>
          <a:p>
            <a:pPr lvl="1"/>
            <a:r>
              <a:rPr lang="en-US" sz="2000" dirty="0" smtClean="0"/>
              <a:t>BOW+SVM </a:t>
            </a:r>
            <a:r>
              <a:rPr lang="en-US" sz="1400" dirty="0" smtClean="0"/>
              <a:t>[</a:t>
            </a:r>
            <a:r>
              <a:rPr lang="en-US" sz="1400" dirty="0" err="1" smtClean="0"/>
              <a:t>Csurka</a:t>
            </a:r>
            <a:r>
              <a:rPr lang="en-US" sz="1400" dirty="0" smtClean="0"/>
              <a:t> et al. </a:t>
            </a:r>
            <a:r>
              <a:rPr lang="fr-FR" sz="1400" dirty="0" smtClean="0"/>
              <a:t>’</a:t>
            </a:r>
            <a:r>
              <a:rPr lang="en-US" sz="1400" dirty="0" smtClean="0"/>
              <a:t>04]</a:t>
            </a:r>
          </a:p>
          <a:p>
            <a:pPr lvl="1"/>
            <a:r>
              <a:rPr lang="en-US" sz="2000" dirty="0" smtClean="0"/>
              <a:t>BOW+NN</a:t>
            </a:r>
          </a:p>
          <a:p>
            <a:pPr lvl="1"/>
            <a:r>
              <a:rPr lang="en-US" sz="2000" dirty="0" smtClean="0"/>
              <a:t>GIST+NN </a:t>
            </a:r>
            <a:r>
              <a:rPr lang="en-US" sz="1600" dirty="0" smtClean="0"/>
              <a:t>[</a:t>
            </a:r>
            <a:r>
              <a:rPr lang="en-US" sz="1600" dirty="0" err="1" smtClean="0"/>
              <a:t>Oliva</a:t>
            </a:r>
            <a:r>
              <a:rPr lang="en-US" sz="1600" dirty="0" smtClean="0"/>
              <a:t> et al. </a:t>
            </a:r>
            <a:r>
              <a:rPr lang="fr-FR" sz="1600" dirty="0" smtClean="0"/>
              <a:t>’</a:t>
            </a:r>
            <a:r>
              <a:rPr lang="en-US" sz="1600" dirty="0" smtClean="0"/>
              <a:t>01] </a:t>
            </a:r>
          </a:p>
          <a:p>
            <a:pPr marL="0" indent="0">
              <a:buNone/>
            </a:pPr>
            <a:endParaRPr lang="en-US" sz="2400" dirty="0" smtClean="0"/>
          </a:p>
          <a:p>
            <a:pPr lvl="1"/>
            <a:endParaRPr lang="en-US" sz="2000" dirty="0" smtClean="0"/>
          </a:p>
        </p:txBody>
      </p:sp>
      <p:pic>
        <p:nvPicPr>
          <p:cNvPr id="89090" name="Picture 2"/>
          <p:cNvPicPr>
            <a:picLocks noChangeAspect="1" noChangeArrowheads="1"/>
          </p:cNvPicPr>
          <p:nvPr/>
        </p:nvPicPr>
        <p:blipFill>
          <a:blip r:embed="rId3" cstate="print"/>
          <a:srcRect/>
          <a:stretch>
            <a:fillRect/>
          </a:stretch>
        </p:blipFill>
        <p:spPr bwMode="auto">
          <a:xfrm>
            <a:off x="4138849" y="1687018"/>
            <a:ext cx="4790402" cy="3835671"/>
          </a:xfrm>
          <a:prstGeom prst="rect">
            <a:avLst/>
          </a:prstGeom>
          <a:noFill/>
          <a:ln w="9525">
            <a:noFill/>
            <a:miter lim="800000"/>
            <a:headEnd/>
            <a:tailEnd/>
          </a:ln>
        </p:spPr>
      </p:pic>
      <p:sp>
        <p:nvSpPr>
          <p:cNvPr id="8"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Learn to Classify 10K Classes</a:t>
            </a:r>
            <a:endParaRPr lang="en-US" dirty="0"/>
          </a:p>
        </p:txBody>
      </p:sp>
      <p:sp>
        <p:nvSpPr>
          <p:cNvPr id="6" name="TextBox 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sp>
        <p:nvSpPr>
          <p:cNvPr id="2" name="Rectangle 1"/>
          <p:cNvSpPr/>
          <p:nvPr/>
        </p:nvSpPr>
        <p:spPr>
          <a:xfrm>
            <a:off x="510720" y="4026811"/>
            <a:ext cx="3403496" cy="461665"/>
          </a:xfrm>
          <a:prstGeom prst="rect">
            <a:avLst/>
          </a:prstGeom>
        </p:spPr>
        <p:txBody>
          <a:bodyPr wrap="none">
            <a:spAutoFit/>
          </a:bodyPr>
          <a:lstStyle/>
          <a:p>
            <a:pPr marL="285750" indent="-285750">
              <a:buFont typeface="Arial"/>
              <a:buChar char="•"/>
            </a:pPr>
            <a:r>
              <a:rPr lang="en-US" sz="2400" dirty="0"/>
              <a:t>6.4% for 10K categories </a:t>
            </a: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28</a:t>
            </a:fld>
            <a:endParaRPr lang="en-US" dirty="0"/>
          </a:p>
        </p:txBody>
      </p:sp>
    </p:spTree>
    <p:extLst>
      <p:ext uri="{BB962C8B-B14F-4D97-AF65-F5344CB8AC3E}">
        <p14:creationId xmlns:p14="http://schemas.microsoft.com/office/powerpoint/2010/main" val="41003224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001" y="1561594"/>
            <a:ext cx="8217999" cy="707886"/>
          </a:xfrm>
          <a:prstGeom prst="rect">
            <a:avLst/>
          </a:prstGeom>
          <a:noFill/>
        </p:spPr>
        <p:txBody>
          <a:bodyPr wrap="square" rtlCol="0">
            <a:spAutoFit/>
          </a:bodyPr>
          <a:lstStyle/>
          <a:p>
            <a:r>
              <a:rPr lang="en-US" sz="4000" b="1" dirty="0" smtClean="0">
                <a:latin typeface="Abadi MT Condensed Light"/>
                <a:cs typeface="Abadi MT Condensed Light"/>
              </a:rPr>
              <a:t>Challenges</a:t>
            </a:r>
            <a:endParaRPr lang="en-US" sz="4000" b="1" dirty="0">
              <a:latin typeface="Abadi MT Condensed Light"/>
              <a:cs typeface="Abadi MT Condensed Light"/>
            </a:endParaRPr>
          </a:p>
        </p:txBody>
      </p:sp>
      <p:sp>
        <p:nvSpPr>
          <p:cNvPr id="35" name="TextBox 34"/>
          <p:cNvSpPr txBox="1"/>
          <p:nvPr/>
        </p:nvSpPr>
        <p:spPr>
          <a:xfrm>
            <a:off x="1429254" y="3852546"/>
            <a:ext cx="4420003" cy="646331"/>
          </a:xfrm>
          <a:prstGeom prst="rect">
            <a:avLst/>
          </a:prstGeom>
          <a:noFill/>
        </p:spPr>
        <p:txBody>
          <a:bodyPr wrap="square" rtlCol="0">
            <a:spAutoFit/>
          </a:bodyPr>
          <a:lstStyle/>
          <a:p>
            <a:r>
              <a:rPr lang="en-US" sz="3600" dirty="0" smtClean="0">
                <a:latin typeface="Abadi MT Condensed Light"/>
                <a:cs typeface="Abadi MT Condensed Light"/>
              </a:rPr>
              <a:t>Fine-grained classes</a:t>
            </a:r>
            <a:endParaRPr lang="en-US" sz="3600" dirty="0">
              <a:latin typeface="Abadi MT Condensed Light"/>
              <a:cs typeface="Abadi MT Condensed Light"/>
            </a:endParaRPr>
          </a:p>
        </p:txBody>
      </p:sp>
      <p:cxnSp>
        <p:nvCxnSpPr>
          <p:cNvPr id="36" name="Straight Connector 35"/>
          <p:cNvCxnSpPr/>
          <p:nvPr/>
        </p:nvCxnSpPr>
        <p:spPr>
          <a:xfrm>
            <a:off x="1061124" y="2409371"/>
            <a:ext cx="0" cy="17111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61124" y="3002367"/>
            <a:ext cx="27809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61124" y="4120542"/>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1124" y="3643291"/>
            <a:ext cx="0" cy="47725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29254" y="2679201"/>
            <a:ext cx="4420003" cy="646331"/>
          </a:xfrm>
          <a:prstGeom prst="rect">
            <a:avLst/>
          </a:prstGeom>
          <a:noFill/>
        </p:spPr>
        <p:txBody>
          <a:bodyPr wrap="square" rtlCol="0">
            <a:spAutoFit/>
          </a:bodyPr>
          <a:lstStyle/>
          <a:p>
            <a:r>
              <a:rPr lang="en-US" sz="3600" dirty="0" smtClean="0">
                <a:latin typeface="Abadi MT Condensed Light"/>
                <a:cs typeface="Abadi MT Condensed Light"/>
              </a:rPr>
              <a:t>Semantic hierarchy</a:t>
            </a:r>
            <a:endParaRPr lang="en-US" sz="3600" dirty="0">
              <a:latin typeface="Abadi MT Condensed Light"/>
              <a:cs typeface="Abadi MT Condensed Light"/>
            </a:endParaRPr>
          </a:p>
        </p:txBody>
      </p:sp>
      <p:cxnSp>
        <p:nvCxnSpPr>
          <p:cNvPr id="16" name="Straight Connector 15"/>
          <p:cNvCxnSpPr/>
          <p:nvPr/>
        </p:nvCxnSpPr>
        <p:spPr>
          <a:xfrm>
            <a:off x="1061124" y="5192789"/>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1124" y="4120542"/>
            <a:ext cx="0" cy="10745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254" y="4871952"/>
            <a:ext cx="4420003" cy="646331"/>
          </a:xfrm>
          <a:prstGeom prst="rect">
            <a:avLst/>
          </a:prstGeom>
          <a:noFill/>
        </p:spPr>
        <p:txBody>
          <a:bodyPr wrap="square" rtlCol="0">
            <a:spAutoFit/>
          </a:bodyPr>
          <a:lstStyle/>
          <a:p>
            <a:r>
              <a:rPr lang="en-US" sz="3600" dirty="0" smtClean="0">
                <a:latin typeface="Abadi MT Condensed Light"/>
                <a:cs typeface="Abadi MT Condensed Light"/>
              </a:rPr>
              <a:t>Large-scale Learning</a:t>
            </a:r>
            <a:endParaRPr lang="en-US" sz="3600" dirty="0">
              <a:latin typeface="Abadi MT Condensed Light"/>
              <a:cs typeface="Abadi MT Condensed Light"/>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29</a:t>
            </a:fld>
            <a:endParaRPr lang="en-US" dirty="0"/>
          </a:p>
        </p:txBody>
      </p:sp>
    </p:spTree>
    <p:extLst>
      <p:ext uri="{BB962C8B-B14F-4D97-AF65-F5344CB8AC3E}">
        <p14:creationId xmlns:p14="http://schemas.microsoft.com/office/powerpoint/2010/main" val="334563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3" cstate="print">
            <a:lum bright="24000" contrast="-12000"/>
          </a:blip>
          <a:srcRect t="10023"/>
          <a:stretch>
            <a:fillRect/>
          </a:stretch>
        </p:blipFill>
        <p:spPr bwMode="auto">
          <a:xfrm>
            <a:off x="0" y="1371600"/>
            <a:ext cx="9144000" cy="5486400"/>
          </a:xfrm>
          <a:prstGeom prst="rect">
            <a:avLst/>
          </a:prstGeom>
          <a:noFill/>
        </p:spPr>
      </p:pic>
      <p:sp>
        <p:nvSpPr>
          <p:cNvPr id="3" name="Title 2"/>
          <p:cNvSpPr>
            <a:spLocks noGrp="1"/>
          </p:cNvSpPr>
          <p:nvPr>
            <p:ph type="title"/>
          </p:nvPr>
        </p:nvSpPr>
        <p:spPr>
          <a:xfrm>
            <a:off x="457200" y="260648"/>
            <a:ext cx="8229600" cy="914400"/>
          </a:xfrm>
        </p:spPr>
        <p:txBody>
          <a:bodyPr>
            <a:noAutofit/>
          </a:bodyPr>
          <a:lstStyle/>
          <a:p>
            <a:r>
              <a:rPr lang="en-US" sz="3200" dirty="0" smtClean="0"/>
              <a:t>What are the different visual recognition tasks?</a:t>
            </a:r>
            <a:endParaRPr lang="en-US" sz="3200" dirty="0"/>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a:t>
            </a:fld>
            <a:endParaRPr lang="en-US" dirty="0"/>
          </a:p>
        </p:txBody>
      </p:sp>
    </p:spTree>
    <p:extLst>
      <p:ext uri="{BB962C8B-B14F-4D97-AF65-F5344CB8AC3E}">
        <p14:creationId xmlns:p14="http://schemas.microsoft.com/office/powerpoint/2010/main" val="368609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Isosceles Triangle 35"/>
          <p:cNvSpPr/>
          <p:nvPr/>
        </p:nvSpPr>
        <p:spPr>
          <a:xfrm>
            <a:off x="3390289" y="1456673"/>
            <a:ext cx="4191129" cy="4575702"/>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99"/>
          <p:cNvSpPr>
            <a:spLocks noChangeShapeType="1"/>
          </p:cNvSpPr>
          <p:nvPr/>
        </p:nvSpPr>
        <p:spPr bwMode="auto">
          <a:xfrm flipH="1">
            <a:off x="5087652" y="1347385"/>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Line 99"/>
          <p:cNvSpPr>
            <a:spLocks noChangeShapeType="1"/>
          </p:cNvSpPr>
          <p:nvPr/>
        </p:nvSpPr>
        <p:spPr bwMode="auto">
          <a:xfrm flipH="1">
            <a:off x="4725047" y="2528027"/>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99"/>
          <p:cNvSpPr>
            <a:spLocks noChangeShapeType="1"/>
          </p:cNvSpPr>
          <p:nvPr/>
        </p:nvSpPr>
        <p:spPr bwMode="auto">
          <a:xfrm flipH="1">
            <a:off x="4350262" y="3784482"/>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8" name="Picture 77"/>
          <p:cNvPicPr>
            <a:picLocks noChangeAspect="1"/>
          </p:cNvPicPr>
          <p:nvPr/>
        </p:nvPicPr>
        <p:blipFill>
          <a:blip r:embed="rId3"/>
          <a:stretch>
            <a:fillRect/>
          </a:stretch>
        </p:blipFill>
        <p:spPr>
          <a:xfrm>
            <a:off x="542199" y="2099832"/>
            <a:ext cx="2686465" cy="4029698"/>
          </a:xfrm>
          <a:prstGeom prst="rect">
            <a:avLst/>
          </a:prstGeom>
        </p:spPr>
      </p:pic>
      <p:sp>
        <p:nvSpPr>
          <p:cNvPr id="82" name="TextBox 81"/>
          <p:cNvSpPr txBox="1"/>
          <p:nvPr/>
        </p:nvSpPr>
        <p:spPr>
          <a:xfrm>
            <a:off x="4524450" y="4850871"/>
            <a:ext cx="2594260" cy="400110"/>
          </a:xfrm>
          <a:prstGeom prst="rect">
            <a:avLst/>
          </a:prstGeom>
          <a:noFill/>
        </p:spPr>
        <p:txBody>
          <a:bodyPr wrap="square" rtlCol="0">
            <a:spAutoFit/>
          </a:bodyPr>
          <a:lstStyle/>
          <a:p>
            <a:r>
              <a:rPr lang="en-US" sz="2000" dirty="0" smtClean="0">
                <a:solidFill>
                  <a:srgbClr val="000000"/>
                </a:solidFill>
              </a:rPr>
              <a:t>Portuguese water dog</a:t>
            </a:r>
            <a:endParaRPr lang="en-US" sz="2000" dirty="0">
              <a:solidFill>
                <a:srgbClr val="000000"/>
              </a:solidFill>
            </a:endParaRPr>
          </a:p>
        </p:txBody>
      </p:sp>
      <p:sp>
        <p:nvSpPr>
          <p:cNvPr id="83" name="TextBox 82"/>
          <p:cNvSpPr txBox="1"/>
          <p:nvPr/>
        </p:nvSpPr>
        <p:spPr>
          <a:xfrm>
            <a:off x="4915332" y="3677770"/>
            <a:ext cx="746073" cy="400110"/>
          </a:xfrm>
          <a:prstGeom prst="rect">
            <a:avLst/>
          </a:prstGeom>
          <a:noFill/>
        </p:spPr>
        <p:txBody>
          <a:bodyPr wrap="square" rtlCol="0">
            <a:spAutoFit/>
          </a:bodyPr>
          <a:lstStyle/>
          <a:p>
            <a:r>
              <a:rPr lang="en-US" sz="2000" dirty="0">
                <a:solidFill>
                  <a:srgbClr val="000000"/>
                </a:solidFill>
              </a:rPr>
              <a:t>D</a:t>
            </a:r>
            <a:r>
              <a:rPr lang="en-US" sz="2000" dirty="0" smtClean="0">
                <a:solidFill>
                  <a:srgbClr val="000000"/>
                </a:solidFill>
              </a:rPr>
              <a:t>og</a:t>
            </a:r>
            <a:endParaRPr lang="en-US" sz="2000" dirty="0">
              <a:solidFill>
                <a:srgbClr val="000000"/>
              </a:solidFill>
            </a:endParaRPr>
          </a:p>
        </p:txBody>
      </p:sp>
      <p:sp>
        <p:nvSpPr>
          <p:cNvPr id="84" name="TextBox 83"/>
          <p:cNvSpPr txBox="1"/>
          <p:nvPr/>
        </p:nvSpPr>
        <p:spPr>
          <a:xfrm>
            <a:off x="5261119" y="2490801"/>
            <a:ext cx="1198485" cy="400110"/>
          </a:xfrm>
          <a:prstGeom prst="rect">
            <a:avLst/>
          </a:prstGeom>
          <a:noFill/>
        </p:spPr>
        <p:txBody>
          <a:bodyPr wrap="square" rtlCol="0">
            <a:spAutoFit/>
          </a:bodyPr>
          <a:lstStyle/>
          <a:p>
            <a:r>
              <a:rPr lang="en-US" sz="2000" dirty="0" smtClean="0">
                <a:solidFill>
                  <a:srgbClr val="000000"/>
                </a:solidFill>
              </a:rPr>
              <a:t>Animal</a:t>
            </a:r>
            <a:endParaRPr lang="en-US" sz="2000" dirty="0">
              <a:solidFill>
                <a:srgbClr val="000000"/>
              </a:solidFill>
            </a:endParaRPr>
          </a:p>
        </p:txBody>
      </p:sp>
      <p:pic>
        <p:nvPicPr>
          <p:cNvPr id="85" name="Picture 84"/>
          <p:cNvPicPr>
            <a:picLocks noChangeAspect="1"/>
          </p:cNvPicPr>
          <p:nvPr/>
        </p:nvPicPr>
        <p:blipFill rotWithShape="1">
          <a:blip r:embed="rId3"/>
          <a:srcRect t="39127"/>
          <a:stretch/>
        </p:blipFill>
        <p:spPr>
          <a:xfrm>
            <a:off x="542199" y="3676518"/>
            <a:ext cx="2686465" cy="2453012"/>
          </a:xfrm>
          <a:prstGeom prst="rect">
            <a:avLst/>
          </a:prstGeom>
          <a:ln>
            <a:noFill/>
          </a:ln>
        </p:spPr>
      </p:pic>
      <p:sp>
        <p:nvSpPr>
          <p:cNvPr id="86" name="Oval 85"/>
          <p:cNvSpPr/>
          <p:nvPr/>
        </p:nvSpPr>
        <p:spPr>
          <a:xfrm>
            <a:off x="4595005" y="3634185"/>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330702" y="127731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927446" y="245803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5742725" y="1256993"/>
            <a:ext cx="963679" cy="400110"/>
          </a:xfrm>
          <a:prstGeom prst="rect">
            <a:avLst/>
          </a:prstGeom>
          <a:noFill/>
        </p:spPr>
        <p:txBody>
          <a:bodyPr wrap="square" rtlCol="0">
            <a:spAutoFit/>
          </a:bodyPr>
          <a:lstStyle/>
          <a:p>
            <a:r>
              <a:rPr lang="en-US" sz="2000" dirty="0" smtClean="0">
                <a:solidFill>
                  <a:srgbClr val="000000"/>
                </a:solidFill>
              </a:rPr>
              <a:t>Entity</a:t>
            </a:r>
            <a:endParaRPr lang="en-US" sz="2000" dirty="0">
              <a:solidFill>
                <a:srgbClr val="000000"/>
              </a:solidFill>
            </a:endParaRPr>
          </a:p>
        </p:txBody>
      </p:sp>
      <p:sp>
        <p:nvSpPr>
          <p:cNvPr id="32" name="Rectangle 31"/>
          <p:cNvSpPr/>
          <p:nvPr/>
        </p:nvSpPr>
        <p:spPr>
          <a:xfrm>
            <a:off x="3445761" y="3325170"/>
            <a:ext cx="5868008" cy="11965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835701" y="3531716"/>
            <a:ext cx="3536942" cy="461665"/>
          </a:xfrm>
          <a:prstGeom prst="rect">
            <a:avLst/>
          </a:prstGeom>
          <a:noFill/>
        </p:spPr>
        <p:txBody>
          <a:bodyPr wrap="square" rtlCol="0">
            <a:spAutoFit/>
          </a:bodyPr>
          <a:lstStyle/>
          <a:p>
            <a:r>
              <a:rPr lang="en-US" sz="2400" dirty="0" smtClean="0"/>
              <a:t>Let’s describe at this level</a:t>
            </a:r>
          </a:p>
        </p:txBody>
      </p:sp>
      <p:sp>
        <p:nvSpPr>
          <p:cNvPr id="37" name="Oval 36"/>
          <p:cNvSpPr/>
          <p:nvPr/>
        </p:nvSpPr>
        <p:spPr>
          <a:xfrm>
            <a:off x="3989903" y="5592538"/>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410712" y="5592538"/>
            <a:ext cx="2017755" cy="400110"/>
          </a:xfrm>
          <a:prstGeom prst="rect">
            <a:avLst/>
          </a:prstGeom>
          <a:noFill/>
        </p:spPr>
        <p:txBody>
          <a:bodyPr wrap="square" rtlCol="0">
            <a:spAutoFit/>
          </a:bodyPr>
          <a:lstStyle/>
          <a:p>
            <a:r>
              <a:rPr lang="en-US" sz="2000" dirty="0" smtClean="0">
                <a:solidFill>
                  <a:srgbClr val="000000"/>
                </a:solidFill>
              </a:rPr>
              <a:t>Bo, the first dog</a:t>
            </a:r>
            <a:endParaRPr lang="en-US" sz="2000" dirty="0">
              <a:solidFill>
                <a:srgbClr val="000000"/>
              </a:solidFill>
            </a:endParaRPr>
          </a:p>
        </p:txBody>
      </p:sp>
      <p:sp>
        <p:nvSpPr>
          <p:cNvPr id="39" name="Line 99"/>
          <p:cNvSpPr>
            <a:spLocks noChangeShapeType="1"/>
          </p:cNvSpPr>
          <p:nvPr/>
        </p:nvSpPr>
        <p:spPr bwMode="auto">
          <a:xfrm flipH="1">
            <a:off x="4151672" y="4873075"/>
            <a:ext cx="221995" cy="740648"/>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79"/>
          <p:cNvSpPr/>
          <p:nvPr/>
        </p:nvSpPr>
        <p:spPr>
          <a:xfrm>
            <a:off x="4208397" y="4810520"/>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5860361" y="3943763"/>
            <a:ext cx="3855831" cy="461665"/>
          </a:xfrm>
          <a:prstGeom prst="rect">
            <a:avLst/>
          </a:prstGeom>
          <a:noFill/>
        </p:spPr>
        <p:txBody>
          <a:bodyPr wrap="square" rtlCol="0">
            <a:spAutoFit/>
          </a:bodyPr>
          <a:lstStyle/>
          <a:p>
            <a:r>
              <a:rPr lang="en-US" sz="2400" dirty="0" smtClean="0"/>
              <a:t>But</a:t>
            </a:r>
            <a:r>
              <a:rPr lang="en-US" sz="2400" b="1" dirty="0" smtClean="0">
                <a:solidFill>
                  <a:srgbClr val="C0504D"/>
                </a:solidFill>
              </a:rPr>
              <a:t> it wastes capacity</a:t>
            </a:r>
            <a:endParaRPr lang="en-US" sz="24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30</a:t>
            </a:fld>
            <a:endParaRPr lang="en-US" dirty="0"/>
          </a:p>
        </p:txBody>
      </p:sp>
    </p:spTree>
    <p:extLst>
      <p:ext uri="{BB962C8B-B14F-4D97-AF65-F5344CB8AC3E}">
        <p14:creationId xmlns:p14="http://schemas.microsoft.com/office/powerpoint/2010/main" val="209660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57" y="130701"/>
            <a:ext cx="8599553" cy="1143000"/>
          </a:xfrm>
        </p:spPr>
        <p:txBody>
          <a:bodyPr>
            <a:normAutofit fontScale="90000"/>
          </a:bodyPr>
          <a:lstStyle/>
          <a:p>
            <a:r>
              <a:rPr lang="en-US" dirty="0" smtClean="0"/>
              <a:t>Fine-grained categories are a lot harder</a:t>
            </a:r>
            <a:endParaRPr lang="en-US" dirty="0"/>
          </a:p>
        </p:txBody>
      </p:sp>
      <p:sp>
        <p:nvSpPr>
          <p:cNvPr id="16" name="TextBox 1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grpSp>
        <p:nvGrpSpPr>
          <p:cNvPr id="106" name="Group 105"/>
          <p:cNvGrpSpPr/>
          <p:nvPr/>
        </p:nvGrpSpPr>
        <p:grpSpPr>
          <a:xfrm>
            <a:off x="83985" y="1709909"/>
            <a:ext cx="2058082" cy="3110587"/>
            <a:chOff x="83984" y="1709909"/>
            <a:chExt cx="3661883" cy="3110587"/>
          </a:xfrm>
        </p:grpSpPr>
        <p:sp>
          <p:nvSpPr>
            <p:cNvPr id="85" name="Isosceles Triangle 84"/>
            <p:cNvSpPr/>
            <p:nvPr/>
          </p:nvSpPr>
          <p:spPr>
            <a:xfrm>
              <a:off x="83984" y="1829519"/>
              <a:ext cx="3039024" cy="2874837"/>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Line 99"/>
            <p:cNvSpPr>
              <a:spLocks noChangeShapeType="1"/>
            </p:cNvSpPr>
            <p:nvPr/>
          </p:nvSpPr>
          <p:spPr bwMode="auto">
            <a:xfrm>
              <a:off x="1587831" y="1775453"/>
              <a:ext cx="169789" cy="911066"/>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7" name="Line 99"/>
            <p:cNvSpPr>
              <a:spLocks noChangeShapeType="1"/>
            </p:cNvSpPr>
            <p:nvPr/>
          </p:nvSpPr>
          <p:spPr bwMode="auto">
            <a:xfrm>
              <a:off x="1783857" y="2736421"/>
              <a:ext cx="296954" cy="80619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8" name="TextBox 87"/>
            <p:cNvSpPr txBox="1"/>
            <p:nvPr/>
          </p:nvSpPr>
          <p:spPr>
            <a:xfrm>
              <a:off x="2326173" y="3407690"/>
              <a:ext cx="1419694"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89" name="TextBox 88"/>
            <p:cNvSpPr txBox="1"/>
            <p:nvPr/>
          </p:nvSpPr>
          <p:spPr>
            <a:xfrm>
              <a:off x="2080810" y="2535518"/>
              <a:ext cx="1454153"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90" name="Oval 89"/>
            <p:cNvSpPr/>
            <p:nvPr/>
          </p:nvSpPr>
          <p:spPr>
            <a:xfrm>
              <a:off x="1490994" y="1724645"/>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p:cNvSpPr/>
            <p:nvPr/>
          </p:nvSpPr>
          <p:spPr>
            <a:xfrm>
              <a:off x="1647320" y="2580796"/>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2" name="TextBox 91"/>
            <p:cNvSpPr txBox="1"/>
            <p:nvPr/>
          </p:nvSpPr>
          <p:spPr>
            <a:xfrm>
              <a:off x="1789754" y="1709909"/>
              <a:ext cx="153430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7" name="Isosceles Triangle 66"/>
            <p:cNvSpPr/>
            <p:nvPr/>
          </p:nvSpPr>
          <p:spPr>
            <a:xfrm>
              <a:off x="1725484" y="3554054"/>
              <a:ext cx="763043" cy="1141458"/>
            </a:xfrm>
            <a:prstGeom prst="triangle">
              <a:avLst>
                <a:gd name="adj" fmla="val 483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3" name="Oval 92"/>
            <p:cNvSpPr/>
            <p:nvPr/>
          </p:nvSpPr>
          <p:spPr>
            <a:xfrm>
              <a:off x="1970511" y="3437739"/>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p:cNvSpPr/>
            <p:nvPr/>
          </p:nvSpPr>
          <p:spPr>
            <a:xfrm>
              <a:off x="1601294" y="459063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p:cNvSpPr/>
            <p:nvPr/>
          </p:nvSpPr>
          <p:spPr>
            <a:xfrm>
              <a:off x="19848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Oval 95"/>
            <p:cNvSpPr/>
            <p:nvPr/>
          </p:nvSpPr>
          <p:spPr>
            <a:xfrm>
              <a:off x="1744363" y="458528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Oval 96"/>
            <p:cNvSpPr/>
            <p:nvPr/>
          </p:nvSpPr>
          <p:spPr>
            <a:xfrm>
              <a:off x="18745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8" name="Oval 97"/>
            <p:cNvSpPr/>
            <p:nvPr/>
          </p:nvSpPr>
          <p:spPr>
            <a:xfrm>
              <a:off x="2107006" y="459441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9" name="Oval 98"/>
            <p:cNvSpPr/>
            <p:nvPr/>
          </p:nvSpPr>
          <p:spPr>
            <a:xfrm>
              <a:off x="2242253" y="461074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pic>
        <p:nvPicPr>
          <p:cNvPr id="100" name="Picture 99"/>
          <p:cNvPicPr>
            <a:picLocks noChangeAspect="1"/>
          </p:cNvPicPr>
          <p:nvPr/>
        </p:nvPicPr>
        <p:blipFill rotWithShape="1">
          <a:blip r:embed="rId3"/>
          <a:srcRect t="68186" b="8043"/>
          <a:stretch/>
        </p:blipFill>
        <p:spPr>
          <a:xfrm>
            <a:off x="83984" y="5100503"/>
            <a:ext cx="2193394" cy="425803"/>
          </a:xfrm>
          <a:prstGeom prst="rect">
            <a:avLst/>
          </a:prstGeom>
        </p:spPr>
      </p:pic>
      <p:grpSp>
        <p:nvGrpSpPr>
          <p:cNvPr id="104" name="Group 103"/>
          <p:cNvGrpSpPr/>
          <p:nvPr/>
        </p:nvGrpSpPr>
        <p:grpSpPr>
          <a:xfrm>
            <a:off x="7022429" y="1658907"/>
            <a:ext cx="2121571" cy="3122632"/>
            <a:chOff x="6119465" y="1621159"/>
            <a:chExt cx="3505292" cy="3122632"/>
          </a:xfrm>
        </p:grpSpPr>
        <p:sp>
          <p:nvSpPr>
            <p:cNvPr id="59" name="Isosceles Triangle 58"/>
            <p:cNvSpPr/>
            <p:nvPr/>
          </p:nvSpPr>
          <p:spPr>
            <a:xfrm>
              <a:off x="6119465" y="1741450"/>
              <a:ext cx="3056326" cy="2891205"/>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Line 99"/>
            <p:cNvSpPr>
              <a:spLocks noChangeShapeType="1"/>
            </p:cNvSpPr>
            <p:nvPr/>
          </p:nvSpPr>
          <p:spPr bwMode="auto">
            <a:xfrm>
              <a:off x="7631874" y="1687076"/>
              <a:ext cx="170755" cy="916253"/>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1" name="Line 99"/>
            <p:cNvSpPr>
              <a:spLocks noChangeShapeType="1"/>
            </p:cNvSpPr>
            <p:nvPr/>
          </p:nvSpPr>
          <p:spPr bwMode="auto">
            <a:xfrm>
              <a:off x="7829016" y="2653515"/>
              <a:ext cx="298644" cy="81078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8348492" y="3365765"/>
              <a:ext cx="1276265"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63" name="TextBox 62"/>
            <p:cNvSpPr txBox="1"/>
            <p:nvPr/>
          </p:nvSpPr>
          <p:spPr>
            <a:xfrm>
              <a:off x="8127657" y="2451468"/>
              <a:ext cx="1385609"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64" name="Oval 63"/>
            <p:cNvSpPr/>
            <p:nvPr/>
          </p:nvSpPr>
          <p:spPr>
            <a:xfrm>
              <a:off x="7534486" y="163597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7691701" y="249700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TextBox 65"/>
            <p:cNvSpPr txBox="1"/>
            <p:nvPr/>
          </p:nvSpPr>
          <p:spPr>
            <a:xfrm>
              <a:off x="7834947" y="1621159"/>
              <a:ext cx="122991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8" name="Oval 67"/>
            <p:cNvSpPr/>
            <p:nvPr/>
          </p:nvSpPr>
          <p:spPr>
            <a:xfrm>
              <a:off x="8016732" y="3358826"/>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9" name="Oval 78"/>
            <p:cNvSpPr/>
            <p:nvPr/>
          </p:nvSpPr>
          <p:spPr>
            <a:xfrm>
              <a:off x="6160433"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p:cNvSpPr/>
            <p:nvPr/>
          </p:nvSpPr>
          <p:spPr>
            <a:xfrm>
              <a:off x="675274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Oval 80"/>
            <p:cNvSpPr/>
            <p:nvPr/>
          </p:nvSpPr>
          <p:spPr>
            <a:xfrm>
              <a:off x="7312630"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p:cNvSpPr/>
            <p:nvPr/>
          </p:nvSpPr>
          <p:spPr>
            <a:xfrm>
              <a:off x="7905804"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p:cNvSpPr/>
            <p:nvPr/>
          </p:nvSpPr>
          <p:spPr>
            <a:xfrm>
              <a:off x="842677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p:cNvSpPr/>
            <p:nvPr/>
          </p:nvSpPr>
          <p:spPr>
            <a:xfrm>
              <a:off x="8953935" y="453284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05" name="Group 104"/>
          <p:cNvGrpSpPr/>
          <p:nvPr/>
        </p:nvGrpSpPr>
        <p:grpSpPr>
          <a:xfrm>
            <a:off x="6890603" y="5166906"/>
            <a:ext cx="2120152" cy="395438"/>
            <a:chOff x="6379764" y="4970808"/>
            <a:chExt cx="2120152" cy="395438"/>
          </a:xfrm>
        </p:grpSpPr>
        <p:pic>
          <p:nvPicPr>
            <p:cNvPr id="102" name="Picture 2" descr="http://image-net.org/nodes/7/01848323/0d/0d11d80146b36d73c1531c1b828e20d9980a5fe4.thum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764" y="4988937"/>
              <a:ext cx="535824" cy="3773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net.org/nodes/10/12730776/f1/f15b882e7b235c90daaf54e97646875ecd112ef8.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607" y="4988936"/>
              <a:ext cx="503079" cy="3773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net.org/nodes/8/03838024/12/1295187d44ab95a5d6d9f08d85a2acd9c71e0047.thum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9378" y="4972621"/>
              <a:ext cx="524833" cy="393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mage-net.org/nodes/6/13076831/3a/3a1b2db21c38c186cddc0aabd229bf67015694a7.thum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4211" y="4970808"/>
              <a:ext cx="545705" cy="395438"/>
            </a:xfrm>
            <a:prstGeom prst="rect">
              <a:avLst/>
            </a:prstGeom>
            <a:noFill/>
            <a:extLst>
              <a:ext uri="{909E8E84-426E-40DD-AFC4-6F175D3DCCD1}">
                <a14:hiddenFill xmlns:a14="http://schemas.microsoft.com/office/drawing/2010/main">
                  <a:solidFill>
                    <a:srgbClr val="FFFFFF"/>
                  </a:solidFill>
                </a14:hiddenFill>
              </a:ext>
            </a:extLst>
          </p:spPr>
        </p:pic>
      </p:grpSp>
      <p:pic>
        <p:nvPicPr>
          <p:cNvPr id="109" name="Picture 2"/>
          <p:cNvPicPr>
            <a:picLocks noChangeAspect="1" noChangeArrowheads="1"/>
          </p:cNvPicPr>
          <p:nvPr/>
        </p:nvPicPr>
        <p:blipFill rotWithShape="1">
          <a:blip r:embed="rId8" cstate="print"/>
          <a:srcRect l="47389" b="21997"/>
          <a:stretch/>
        </p:blipFill>
        <p:spPr bwMode="auto">
          <a:xfrm>
            <a:off x="2389491" y="1880127"/>
            <a:ext cx="4073629" cy="2828758"/>
          </a:xfrm>
          <a:prstGeom prst="rect">
            <a:avLst/>
          </a:prstGeom>
          <a:solidFill>
            <a:srgbClr val="FFFFFF"/>
          </a:solidFill>
          <a:ln w="9525">
            <a:noFill/>
            <a:miter lim="800000"/>
            <a:headEnd/>
            <a:tailEnd/>
          </a:ln>
        </p:spPr>
      </p:pic>
      <p:sp>
        <p:nvSpPr>
          <p:cNvPr id="110" name="TextBox 109"/>
          <p:cNvSpPr txBox="1"/>
          <p:nvPr/>
        </p:nvSpPr>
        <p:spPr>
          <a:xfrm>
            <a:off x="283643" y="6002866"/>
            <a:ext cx="900661" cy="400110"/>
          </a:xfrm>
          <a:prstGeom prst="rect">
            <a:avLst/>
          </a:prstGeom>
          <a:solidFill>
            <a:srgbClr val="FFFFFF"/>
          </a:solidFill>
        </p:spPr>
        <p:txBody>
          <a:bodyPr wrap="square" rtlCol="0">
            <a:spAutoFit/>
          </a:bodyPr>
          <a:lstStyle/>
          <a:p>
            <a:r>
              <a:rPr lang="en-US" sz="2000" b="1" dirty="0" smtClean="0">
                <a:solidFill>
                  <a:srgbClr val="000000"/>
                </a:solidFill>
              </a:rPr>
              <a:t>Finer</a:t>
            </a:r>
            <a:endParaRPr lang="en-US" sz="2000" b="1" dirty="0">
              <a:solidFill>
                <a:srgbClr val="000000"/>
              </a:solidFill>
            </a:endParaRPr>
          </a:p>
        </p:txBody>
      </p:sp>
      <p:sp>
        <p:nvSpPr>
          <p:cNvPr id="111" name="TextBox 110"/>
          <p:cNvSpPr txBox="1"/>
          <p:nvPr/>
        </p:nvSpPr>
        <p:spPr>
          <a:xfrm>
            <a:off x="8127660" y="5985932"/>
            <a:ext cx="1095319" cy="400110"/>
          </a:xfrm>
          <a:prstGeom prst="rect">
            <a:avLst/>
          </a:prstGeom>
          <a:solidFill>
            <a:srgbClr val="FFFFFF"/>
          </a:solidFill>
        </p:spPr>
        <p:txBody>
          <a:bodyPr wrap="square" rtlCol="0">
            <a:spAutoFit/>
          </a:bodyPr>
          <a:lstStyle/>
          <a:p>
            <a:r>
              <a:rPr lang="en-US" sz="2000" b="1" dirty="0" smtClean="0">
                <a:solidFill>
                  <a:srgbClr val="000000"/>
                </a:solidFill>
              </a:rPr>
              <a:t>Coarser</a:t>
            </a:r>
            <a:endParaRPr lang="en-US" sz="2000" b="1" dirty="0">
              <a:solidFill>
                <a:srgbClr val="000000"/>
              </a:solidFill>
            </a:endParaRPr>
          </a:p>
        </p:txBody>
      </p:sp>
      <p:sp>
        <p:nvSpPr>
          <p:cNvPr id="112" name="Left-Right Arrow 111"/>
          <p:cNvSpPr/>
          <p:nvPr/>
        </p:nvSpPr>
        <p:spPr>
          <a:xfrm>
            <a:off x="152400" y="5695797"/>
            <a:ext cx="8841037" cy="307069"/>
          </a:xfrm>
          <a:prstGeom prst="leftRightArrow">
            <a:avLst/>
          </a:prstGeom>
          <a:gradFill flip="none" rotWithShape="1">
            <a:gsLst>
              <a:gs pos="0">
                <a:schemeClr val="accent5"/>
              </a:gs>
              <a:gs pos="100000">
                <a:schemeClr val="accent5">
                  <a:lumMod val="40000"/>
                  <a:lumOff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183467" y="4748778"/>
            <a:ext cx="3090333" cy="369332"/>
          </a:xfrm>
          <a:prstGeom prst="rect">
            <a:avLst/>
          </a:prstGeom>
          <a:noFill/>
        </p:spPr>
        <p:txBody>
          <a:bodyPr wrap="square" rtlCol="0">
            <a:spAutoFit/>
          </a:bodyPr>
          <a:lstStyle/>
          <a:p>
            <a:r>
              <a:rPr lang="en-US" dirty="0" smtClean="0"/>
              <a:t>Average Semantic Distance</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31</a:t>
            </a:fld>
            <a:endParaRPr lang="en-US" dirty="0"/>
          </a:p>
        </p:txBody>
      </p:sp>
    </p:spTree>
    <p:extLst>
      <p:ext uri="{BB962C8B-B14F-4D97-AF65-F5344CB8AC3E}">
        <p14:creationId xmlns:p14="http://schemas.microsoft.com/office/powerpoint/2010/main" val="14993532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676" t="499" r="10049" b="65063"/>
          <a:stretch/>
        </p:blipFill>
        <p:spPr bwMode="auto">
          <a:xfrm>
            <a:off x="6046267" y="2283494"/>
            <a:ext cx="2420294" cy="175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5687160" y="3627034"/>
            <a:ext cx="914400" cy="730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pic>
        <p:nvPicPr>
          <p:cNvPr id="1638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56" t="3122" r="62699" b="2442"/>
          <a:stretch/>
        </p:blipFill>
        <p:spPr bwMode="auto">
          <a:xfrm>
            <a:off x="60385" y="1302326"/>
            <a:ext cx="3375542" cy="48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9021" t="1182" r="38573" b="65299"/>
          <a:stretch/>
        </p:blipFill>
        <p:spPr bwMode="auto">
          <a:xfrm>
            <a:off x="3813178" y="2330415"/>
            <a:ext cx="2063862" cy="17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1122184" y="2819400"/>
            <a:ext cx="453151" cy="4413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575335" y="2619781"/>
            <a:ext cx="2790425" cy="19961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75335" y="3260786"/>
            <a:ext cx="2790425" cy="78089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155192" y="2619781"/>
            <a:ext cx="1782151" cy="53340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55192" y="3358687"/>
            <a:ext cx="1782151" cy="5869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928616" y="3137994"/>
            <a:ext cx="226576" cy="22069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Learn to Classify 10K Classes</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609" y="2589045"/>
            <a:ext cx="1421900" cy="142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32</a:t>
            </a:fld>
            <a:endParaRPr lang="en-US" dirty="0"/>
          </a:p>
        </p:txBody>
      </p:sp>
    </p:spTree>
    <p:extLst>
      <p:ext uri="{BB962C8B-B14F-4D97-AF65-F5344CB8AC3E}">
        <p14:creationId xmlns:p14="http://schemas.microsoft.com/office/powerpoint/2010/main" val="382997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t>模式识别介绍</a:t>
            </a:r>
            <a:endParaRPr lang="en-US" altLang="zh-CN" dirty="0" smtClean="0"/>
          </a:p>
          <a:p>
            <a:r>
              <a:rPr lang="zh-CN" altLang="en-US" dirty="0" smtClean="0">
                <a:solidFill>
                  <a:srgbClr val="FF0000"/>
                </a:solidFill>
              </a:rPr>
              <a:t>分类法</a:t>
            </a:r>
            <a:endParaRPr lang="en-US" altLang="zh-CN" dirty="0" smtClean="0">
              <a:solidFill>
                <a:srgbClr val="FF0000"/>
              </a:solidFill>
            </a:endParaRPr>
          </a:p>
          <a:p>
            <a:r>
              <a:rPr lang="zh-CN" altLang="en-US" dirty="0" smtClean="0"/>
              <a:t>简单模式识别例子</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33</a:t>
            </a:fld>
            <a:endParaRPr lang="en-US" dirty="0"/>
          </a:p>
        </p:txBody>
      </p:sp>
    </p:spTree>
    <p:extLst>
      <p:ext uri="{BB962C8B-B14F-4D97-AF65-F5344CB8AC3E}">
        <p14:creationId xmlns:p14="http://schemas.microsoft.com/office/powerpoint/2010/main" val="25448727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914400" y="152400"/>
            <a:ext cx="7772400" cy="1143000"/>
          </a:xfrm>
        </p:spPr>
        <p:txBody>
          <a:bodyPr>
            <a:noAutofit/>
          </a:bodyPr>
          <a:lstStyle/>
          <a:p>
            <a:r>
              <a:rPr lang="en-US" sz="3600" dirty="0">
                <a:latin typeface="Arial" charset="0"/>
              </a:rPr>
              <a:t>The machine learning </a:t>
            </a:r>
            <a:r>
              <a:rPr lang="en-US" sz="3600" dirty="0" smtClean="0">
                <a:latin typeface="Arial" charset="0"/>
              </a:rPr>
              <a:t>framework </a:t>
            </a:r>
            <a:endParaRPr lang="en-US" sz="3600" dirty="0">
              <a:latin typeface="Arial" charset="0"/>
            </a:endParaRPr>
          </a:p>
        </p:txBody>
      </p:sp>
      <p:sp>
        <p:nvSpPr>
          <p:cNvPr id="3" name="Content Placeholder 2"/>
          <p:cNvSpPr>
            <a:spLocks noGrp="1"/>
          </p:cNvSpPr>
          <p:nvPr>
            <p:ph idx="1"/>
          </p:nvPr>
        </p:nvSpPr>
        <p:spPr>
          <a:xfrm>
            <a:off x="304800" y="1600200"/>
            <a:ext cx="8610600" cy="4525963"/>
          </a:xfrm>
        </p:spPr>
        <p:txBody>
          <a:bodyPr>
            <a:normAutofit fontScale="92500" lnSpcReduction="10000"/>
          </a:bodyPr>
          <a:lstStyle/>
          <a:p>
            <a:pPr algn="ctr">
              <a:buFontTx/>
              <a:buNone/>
            </a:pPr>
            <a:r>
              <a:rPr lang="en-US" sz="6000" dirty="0">
                <a:solidFill>
                  <a:srgbClr val="0000FF"/>
                </a:solidFill>
                <a:latin typeface="Arial" charset="0"/>
              </a:rPr>
              <a:t>y = f(</a:t>
            </a:r>
            <a:r>
              <a:rPr lang="en-US" sz="6000" b="1" dirty="0">
                <a:solidFill>
                  <a:srgbClr val="0000FF"/>
                </a:solidFill>
                <a:latin typeface="Arial" charset="0"/>
              </a:rPr>
              <a:t>x</a:t>
            </a:r>
            <a:r>
              <a:rPr lang="en-US" sz="6000" dirty="0">
                <a:solidFill>
                  <a:srgbClr val="0000FF"/>
                </a:solidFill>
                <a:latin typeface="Arial" charset="0"/>
              </a:rPr>
              <a:t>)</a:t>
            </a:r>
          </a:p>
          <a:p>
            <a:pPr>
              <a:buFontTx/>
              <a:buNone/>
            </a:pPr>
            <a:endParaRPr lang="en-US" dirty="0">
              <a:latin typeface="Arial" charset="0"/>
            </a:endParaRPr>
          </a:p>
          <a:p>
            <a:pPr>
              <a:buFontTx/>
              <a:buNone/>
            </a:pPr>
            <a:endParaRPr lang="en-US" dirty="0">
              <a:latin typeface="Arial" charset="0"/>
            </a:endParaRPr>
          </a:p>
          <a:p>
            <a:pPr>
              <a:buFontTx/>
              <a:buNone/>
            </a:pPr>
            <a:r>
              <a:rPr lang="en-US" dirty="0">
                <a:latin typeface="Arial" charset="0"/>
              </a:rPr>
              <a:t/>
            </a:r>
            <a:br>
              <a:rPr lang="en-US" dirty="0">
                <a:latin typeface="Arial" charset="0"/>
              </a:rPr>
            </a:br>
            <a:endParaRPr lang="en-US" dirty="0">
              <a:latin typeface="Arial" charset="0"/>
            </a:endParaRPr>
          </a:p>
          <a:p>
            <a:r>
              <a:rPr lang="en-US" sz="2400" b="1" dirty="0">
                <a:latin typeface="Arial" charset="0"/>
              </a:rPr>
              <a:t>Training: </a:t>
            </a:r>
            <a:r>
              <a:rPr lang="en-US" sz="2400" dirty="0">
                <a:latin typeface="Arial" charset="0"/>
              </a:rPr>
              <a:t>given a </a:t>
            </a:r>
            <a:r>
              <a:rPr lang="en-US" sz="2400" i="1" dirty="0">
                <a:latin typeface="Arial" charset="0"/>
              </a:rPr>
              <a:t>training set </a:t>
            </a:r>
            <a:r>
              <a:rPr lang="en-US" sz="2400" dirty="0">
                <a:latin typeface="Arial" charset="0"/>
              </a:rPr>
              <a:t>of labeled examples</a:t>
            </a:r>
            <a:r>
              <a:rPr lang="en-US" sz="2400" i="1" dirty="0">
                <a:latin typeface="Arial" charset="0"/>
              </a:rPr>
              <a:t> </a:t>
            </a:r>
            <a:r>
              <a:rPr lang="en-US" sz="2400" dirty="0">
                <a:solidFill>
                  <a:srgbClr val="0000FF"/>
                </a:solidFill>
                <a:latin typeface="Arial" charset="0"/>
              </a:rPr>
              <a:t>{(</a:t>
            </a:r>
            <a:r>
              <a:rPr lang="en-US" sz="2400" b="1" dirty="0">
                <a:solidFill>
                  <a:srgbClr val="0000FF"/>
                </a:solidFill>
                <a:latin typeface="Arial" charset="0"/>
              </a:rPr>
              <a:t>x</a:t>
            </a:r>
            <a:r>
              <a:rPr lang="en-US" sz="2400" baseline="-25000" dirty="0">
                <a:solidFill>
                  <a:srgbClr val="0000FF"/>
                </a:solidFill>
                <a:latin typeface="Arial" charset="0"/>
              </a:rPr>
              <a:t>1</a:t>
            </a:r>
            <a:r>
              <a:rPr lang="en-US" sz="2400" dirty="0">
                <a:solidFill>
                  <a:srgbClr val="0000FF"/>
                </a:solidFill>
                <a:latin typeface="Arial" charset="0"/>
              </a:rPr>
              <a:t>,y</a:t>
            </a:r>
            <a:r>
              <a:rPr lang="en-US" sz="2400" baseline="-25000" dirty="0">
                <a:solidFill>
                  <a:srgbClr val="0000FF"/>
                </a:solidFill>
                <a:latin typeface="Arial" charset="0"/>
              </a:rPr>
              <a:t>1</a:t>
            </a:r>
            <a:r>
              <a:rPr lang="en-US" sz="2400" dirty="0">
                <a:solidFill>
                  <a:srgbClr val="0000FF"/>
                </a:solidFill>
                <a:latin typeface="Arial" charset="0"/>
              </a:rPr>
              <a:t>), …, (</a:t>
            </a:r>
            <a:r>
              <a:rPr lang="en-US" sz="2400" b="1" dirty="0" err="1">
                <a:solidFill>
                  <a:srgbClr val="0000FF"/>
                </a:solidFill>
                <a:latin typeface="Arial" charset="0"/>
              </a:rPr>
              <a:t>x</a:t>
            </a:r>
            <a:r>
              <a:rPr lang="en-US" sz="2400" baseline="-25000" dirty="0" err="1">
                <a:solidFill>
                  <a:srgbClr val="0000FF"/>
                </a:solidFill>
                <a:latin typeface="Arial" charset="0"/>
              </a:rPr>
              <a:t>N</a:t>
            </a:r>
            <a:r>
              <a:rPr lang="en-US" sz="2400" dirty="0" err="1">
                <a:solidFill>
                  <a:srgbClr val="0000FF"/>
                </a:solidFill>
                <a:latin typeface="Arial" charset="0"/>
              </a:rPr>
              <a:t>,y</a:t>
            </a:r>
            <a:r>
              <a:rPr lang="en-US" sz="2400" baseline="-25000" dirty="0" err="1">
                <a:solidFill>
                  <a:srgbClr val="0000FF"/>
                </a:solidFill>
                <a:latin typeface="Arial" charset="0"/>
              </a:rPr>
              <a:t>N</a:t>
            </a:r>
            <a:r>
              <a:rPr lang="en-US" sz="2400" dirty="0">
                <a:solidFill>
                  <a:srgbClr val="0000FF"/>
                </a:solidFill>
                <a:latin typeface="Arial" charset="0"/>
              </a:rPr>
              <a:t>)}</a:t>
            </a:r>
            <a:r>
              <a:rPr lang="en-US" sz="2400" dirty="0">
                <a:latin typeface="Arial" charset="0"/>
              </a:rPr>
              <a:t>, estimate the prediction function </a:t>
            </a:r>
            <a:r>
              <a:rPr lang="en-US" sz="2400" dirty="0">
                <a:solidFill>
                  <a:srgbClr val="0000FF"/>
                </a:solidFill>
                <a:latin typeface="Arial" charset="0"/>
              </a:rPr>
              <a:t>f </a:t>
            </a:r>
            <a:r>
              <a:rPr lang="en-US" sz="2400" dirty="0">
                <a:latin typeface="Arial" charset="0"/>
              </a:rPr>
              <a:t>by minimizing the prediction error on the training set</a:t>
            </a:r>
          </a:p>
          <a:p>
            <a:r>
              <a:rPr lang="en-US" sz="2400" b="1" dirty="0">
                <a:latin typeface="Arial" charset="0"/>
              </a:rPr>
              <a:t>Testing:</a:t>
            </a:r>
            <a:r>
              <a:rPr lang="en-US" sz="2400" dirty="0">
                <a:latin typeface="Arial" charset="0"/>
              </a:rPr>
              <a:t> apply </a:t>
            </a:r>
            <a:r>
              <a:rPr lang="en-US" sz="2400" dirty="0">
                <a:solidFill>
                  <a:srgbClr val="0000FF"/>
                </a:solidFill>
                <a:latin typeface="Arial" charset="0"/>
              </a:rPr>
              <a:t>f</a:t>
            </a:r>
            <a:r>
              <a:rPr lang="en-US" sz="2400" dirty="0">
                <a:latin typeface="Arial" charset="0"/>
              </a:rPr>
              <a:t> to a never before seen </a:t>
            </a:r>
            <a:r>
              <a:rPr lang="en-US" sz="2400" i="1" dirty="0">
                <a:latin typeface="Arial" charset="0"/>
              </a:rPr>
              <a:t>test example</a:t>
            </a:r>
            <a:r>
              <a:rPr lang="en-US" sz="2400" dirty="0">
                <a:latin typeface="Arial" charset="0"/>
              </a:rPr>
              <a:t> </a:t>
            </a:r>
            <a:r>
              <a:rPr lang="en-US" sz="2400" b="1" dirty="0">
                <a:solidFill>
                  <a:srgbClr val="0000FF"/>
                </a:solidFill>
                <a:latin typeface="Arial" charset="0"/>
              </a:rPr>
              <a:t>x</a:t>
            </a:r>
            <a:r>
              <a:rPr lang="en-US" sz="2400" dirty="0">
                <a:latin typeface="Arial" charset="0"/>
              </a:rPr>
              <a:t> and output the predicted value </a:t>
            </a:r>
            <a:r>
              <a:rPr lang="en-US" sz="2400" dirty="0">
                <a:solidFill>
                  <a:srgbClr val="0000FF"/>
                </a:solidFill>
                <a:latin typeface="Arial" charset="0"/>
              </a:rPr>
              <a:t>y = f(</a:t>
            </a:r>
            <a:r>
              <a:rPr lang="en-US" sz="2400" b="1" dirty="0">
                <a:solidFill>
                  <a:srgbClr val="0000FF"/>
                </a:solidFill>
                <a:latin typeface="Arial" charset="0"/>
              </a:rPr>
              <a:t>x</a:t>
            </a:r>
            <a:r>
              <a:rPr lang="en-US" sz="2400" dirty="0">
                <a:solidFill>
                  <a:srgbClr val="0000FF"/>
                </a:solidFill>
                <a:latin typeface="Arial" charset="0"/>
              </a:rPr>
              <a:t>)</a:t>
            </a:r>
          </a:p>
        </p:txBody>
      </p:sp>
      <p:cxnSp>
        <p:nvCxnSpPr>
          <p:cNvPr id="5" name="Straight Arrow Connector 4"/>
          <p:cNvCxnSpPr/>
          <p:nvPr/>
        </p:nvCxnSpPr>
        <p:spPr>
          <a:xfrm rot="5400000" flipH="1" flipV="1">
            <a:off x="3240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81501" y="2933700"/>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5334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4630" name="TextBox 8"/>
          <p:cNvSpPr txBox="1">
            <a:spLocks noChangeArrowheads="1"/>
          </p:cNvSpPr>
          <p:nvPr/>
        </p:nvSpPr>
        <p:spPr bwMode="auto">
          <a:xfrm>
            <a:off x="3213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rPr>
              <a:t>output</a:t>
            </a:r>
          </a:p>
        </p:txBody>
      </p:sp>
      <p:sp>
        <p:nvSpPr>
          <p:cNvPr id="154631" name="TextBox 9"/>
          <p:cNvSpPr txBox="1">
            <a:spLocks noChangeArrowheads="1"/>
          </p:cNvSpPr>
          <p:nvPr/>
        </p:nvSpPr>
        <p:spPr bwMode="auto">
          <a:xfrm>
            <a:off x="3822700" y="3276600"/>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prediction function</a:t>
            </a:r>
          </a:p>
        </p:txBody>
      </p:sp>
      <p:sp>
        <p:nvSpPr>
          <p:cNvPr id="154632" name="TextBox 10"/>
          <p:cNvSpPr txBox="1">
            <a:spLocks noChangeArrowheads="1"/>
          </p:cNvSpPr>
          <p:nvPr/>
        </p:nvSpPr>
        <p:spPr bwMode="auto">
          <a:xfrm>
            <a:off x="5499100" y="3276600"/>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Image feature</a:t>
            </a:r>
          </a:p>
        </p:txBody>
      </p:sp>
      <p:sp>
        <p:nvSpPr>
          <p:cNvPr id="12" name="TextBox 11"/>
          <p:cNvSpPr txBox="1"/>
          <p:nvPr/>
        </p:nvSpPr>
        <p:spPr>
          <a:xfrm>
            <a:off x="7315200" y="6581775"/>
            <a:ext cx="1812925" cy="276225"/>
          </a:xfrm>
          <a:prstGeom prst="rect">
            <a:avLst/>
          </a:prstGeom>
          <a:noFill/>
        </p:spPr>
        <p:txBody>
          <a:bodyPr wrap="none">
            <a:spAutoFit/>
          </a:bodyPr>
          <a:lstStyle/>
          <a:p>
            <a:pPr>
              <a:defRPr/>
            </a:pPr>
            <a:r>
              <a:rPr lang="en-US" sz="1200" dirty="0">
                <a:solidFill>
                  <a:schemeClr val="bg1">
                    <a:lumMod val="65000"/>
                  </a:schemeClr>
                </a:solidFill>
                <a:ea typeface="+mn-ea"/>
                <a:cs typeface="+mn-cs"/>
              </a:rPr>
              <a:t>Slide credit: L. </a:t>
            </a:r>
            <a:r>
              <a:rPr lang="en-US" sz="1200" dirty="0" err="1">
                <a:solidFill>
                  <a:schemeClr val="bg1">
                    <a:lumMod val="65000"/>
                  </a:schemeClr>
                </a:solidFill>
                <a:ea typeface="+mn-ea"/>
                <a:cs typeface="+mn-cs"/>
              </a:rPr>
              <a:t>Lazebnik</a:t>
            </a:r>
            <a:endParaRPr lang="en-US" sz="1200" dirty="0">
              <a:solidFill>
                <a:schemeClr val="bg1">
                  <a:lumMod val="65000"/>
                </a:schemeClr>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34</a:t>
            </a:fld>
            <a:endParaRPr lang="en-US" dirty="0"/>
          </a:p>
        </p:txBody>
      </p:sp>
    </p:spTree>
    <p:extLst>
      <p:ext uri="{BB962C8B-B14F-4D97-AF65-F5344CB8AC3E}">
        <p14:creationId xmlns:p14="http://schemas.microsoft.com/office/powerpoint/2010/main" val="4098094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r>
              <a:rPr lang="en-US" smtClean="0"/>
              <a:t>31-Oct-17</a:t>
            </a:r>
            <a:endParaRPr lang="en-US" dirty="0"/>
          </a:p>
        </p:txBody>
      </p:sp>
      <p:sp>
        <p:nvSpPr>
          <p:cNvPr id="5" name="灯片编号占位符 4"/>
          <p:cNvSpPr>
            <a:spLocks noGrp="1"/>
          </p:cNvSpPr>
          <p:nvPr>
            <p:ph type="sldNum" sz="quarter" idx="12"/>
          </p:nvPr>
        </p:nvSpPr>
        <p:spPr/>
        <p:txBody>
          <a:bodyPr/>
          <a:lstStyle/>
          <a:p>
            <a:fld id="{CF7DC490-98B8-074B-BB30-37775A2447EF}" type="slidenum">
              <a:rPr lang="en-US" smtClean="0"/>
              <a:pPr/>
              <a:t>35</a:t>
            </a:fld>
            <a:endParaRPr lang="en-US" dirty="0"/>
          </a:p>
        </p:txBody>
      </p:sp>
      <p:grpSp>
        <p:nvGrpSpPr>
          <p:cNvPr id="24" name="组合 23"/>
          <p:cNvGrpSpPr/>
          <p:nvPr/>
        </p:nvGrpSpPr>
        <p:grpSpPr>
          <a:xfrm>
            <a:off x="19116" y="1769748"/>
            <a:ext cx="8767688" cy="4325834"/>
            <a:chOff x="19116" y="1769748"/>
            <a:chExt cx="8767688" cy="4325834"/>
          </a:xfrm>
        </p:grpSpPr>
        <p:sp>
          <p:nvSpPr>
            <p:cNvPr id="6" name="圆角矩形 5"/>
            <p:cNvSpPr/>
            <p:nvPr/>
          </p:nvSpPr>
          <p:spPr>
            <a:xfrm>
              <a:off x="19116" y="1769748"/>
              <a:ext cx="8708598" cy="1915332"/>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7" name="圆角矩形 6"/>
            <p:cNvSpPr/>
            <p:nvPr/>
          </p:nvSpPr>
          <p:spPr>
            <a:xfrm>
              <a:off x="2282144" y="2502966"/>
              <a:ext cx="1375456"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特征提取</a:t>
              </a:r>
              <a:endParaRPr lang="zh-CN" altLang="en-US" sz="2000" dirty="0">
                <a:solidFill>
                  <a:schemeClr val="tx1"/>
                </a:solidFill>
                <a:latin typeface="+mn-ea"/>
              </a:endParaRPr>
            </a:p>
          </p:txBody>
        </p:sp>
        <p:sp>
          <p:nvSpPr>
            <p:cNvPr id="8" name="圆角矩形 7"/>
            <p:cNvSpPr/>
            <p:nvPr/>
          </p:nvSpPr>
          <p:spPr>
            <a:xfrm>
              <a:off x="78206" y="2481053"/>
              <a:ext cx="1413601"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训练图像</a:t>
              </a:r>
              <a:endParaRPr lang="zh-CN" altLang="en-US" sz="2000" dirty="0">
                <a:solidFill>
                  <a:schemeClr val="tx1"/>
                </a:solidFill>
                <a:latin typeface="+mn-ea"/>
              </a:endParaRPr>
            </a:p>
          </p:txBody>
        </p:sp>
        <p:sp>
          <p:nvSpPr>
            <p:cNvPr id="9" name="圆角矩形 8"/>
            <p:cNvSpPr/>
            <p:nvPr/>
          </p:nvSpPr>
          <p:spPr>
            <a:xfrm>
              <a:off x="4515523" y="2568816"/>
              <a:ext cx="1351877"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分类器训练</a:t>
              </a:r>
              <a:endParaRPr lang="zh-CN" altLang="en-US" sz="2000" dirty="0">
                <a:solidFill>
                  <a:schemeClr val="tx1"/>
                </a:solidFill>
                <a:latin typeface="+mn-ea"/>
              </a:endParaRPr>
            </a:p>
          </p:txBody>
        </p:sp>
        <p:sp>
          <p:nvSpPr>
            <p:cNvPr id="10" name="圆角矩形 9"/>
            <p:cNvSpPr/>
            <p:nvPr/>
          </p:nvSpPr>
          <p:spPr>
            <a:xfrm>
              <a:off x="6653374" y="2518611"/>
              <a:ext cx="1750993"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训练好的分类器</a:t>
              </a:r>
              <a:endParaRPr lang="zh-CN" altLang="en-US" sz="2000" dirty="0">
                <a:solidFill>
                  <a:schemeClr val="tx1"/>
                </a:solidFill>
                <a:latin typeface="+mn-ea"/>
              </a:endParaRPr>
            </a:p>
          </p:txBody>
        </p:sp>
        <p:sp>
          <p:nvSpPr>
            <p:cNvPr id="11" name="右箭头 10"/>
            <p:cNvSpPr/>
            <p:nvPr/>
          </p:nvSpPr>
          <p:spPr>
            <a:xfrm>
              <a:off x="1500026" y="2888188"/>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2" name="右箭头 11"/>
            <p:cNvSpPr/>
            <p:nvPr/>
          </p:nvSpPr>
          <p:spPr>
            <a:xfrm>
              <a:off x="3709826" y="2881777"/>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3" name="右箭头 12"/>
            <p:cNvSpPr/>
            <p:nvPr/>
          </p:nvSpPr>
          <p:spPr>
            <a:xfrm>
              <a:off x="5867400" y="2890847"/>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4" name="TextBox 13"/>
            <p:cNvSpPr txBox="1"/>
            <p:nvPr/>
          </p:nvSpPr>
          <p:spPr>
            <a:xfrm>
              <a:off x="4649313" y="1828284"/>
              <a:ext cx="1141887" cy="461665"/>
            </a:xfrm>
            <a:prstGeom prst="rect">
              <a:avLst/>
            </a:prstGeom>
            <a:noFill/>
          </p:spPr>
          <p:txBody>
            <a:bodyPr wrap="square" rtlCol="0">
              <a:spAutoFit/>
            </a:bodyPr>
            <a:lstStyle/>
            <a:p>
              <a:r>
                <a:rPr lang="zh-CN" altLang="en-US" sz="2400" dirty="0" smtClean="0">
                  <a:latin typeface="+mn-ea"/>
                </a:rPr>
                <a:t>训练</a:t>
              </a:r>
              <a:endParaRPr lang="zh-CN" altLang="en-US" sz="2400" dirty="0">
                <a:latin typeface="+mn-ea"/>
              </a:endParaRPr>
            </a:p>
          </p:txBody>
        </p:sp>
        <p:sp>
          <p:nvSpPr>
            <p:cNvPr id="15" name="圆角矩形 14"/>
            <p:cNvSpPr/>
            <p:nvPr/>
          </p:nvSpPr>
          <p:spPr>
            <a:xfrm>
              <a:off x="78206" y="4180250"/>
              <a:ext cx="8708598" cy="1915332"/>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16" name="圆角矩形 15"/>
            <p:cNvSpPr/>
            <p:nvPr/>
          </p:nvSpPr>
          <p:spPr>
            <a:xfrm>
              <a:off x="2458596" y="4913468"/>
              <a:ext cx="1375456"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特征提取</a:t>
              </a:r>
              <a:endParaRPr lang="zh-CN" altLang="en-US" sz="2000" dirty="0">
                <a:solidFill>
                  <a:schemeClr val="tx1"/>
                </a:solidFill>
                <a:latin typeface="+mn-ea"/>
              </a:endParaRPr>
            </a:p>
          </p:txBody>
        </p:sp>
        <p:sp>
          <p:nvSpPr>
            <p:cNvPr id="17" name="圆角矩形 16"/>
            <p:cNvSpPr/>
            <p:nvPr/>
          </p:nvSpPr>
          <p:spPr>
            <a:xfrm>
              <a:off x="228600" y="4854810"/>
              <a:ext cx="1413601"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测试图像</a:t>
              </a:r>
              <a:endParaRPr lang="zh-CN" altLang="en-US" sz="2000" dirty="0">
                <a:solidFill>
                  <a:schemeClr val="tx1"/>
                </a:solidFill>
                <a:latin typeface="+mn-ea"/>
              </a:endParaRPr>
            </a:p>
          </p:txBody>
        </p:sp>
        <p:sp>
          <p:nvSpPr>
            <p:cNvPr id="18" name="圆角矩形 17"/>
            <p:cNvSpPr/>
            <p:nvPr/>
          </p:nvSpPr>
          <p:spPr>
            <a:xfrm>
              <a:off x="4649313" y="4901109"/>
              <a:ext cx="1902082"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n-ea"/>
                </a:rPr>
                <a:t>训练好的分类器</a:t>
              </a:r>
            </a:p>
          </p:txBody>
        </p:sp>
        <p:sp>
          <p:nvSpPr>
            <p:cNvPr id="19" name="圆角矩形 18"/>
            <p:cNvSpPr/>
            <p:nvPr/>
          </p:nvSpPr>
          <p:spPr>
            <a:xfrm>
              <a:off x="7328098" y="4979473"/>
              <a:ext cx="1195573" cy="1013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rPr>
                <a:t>分类结果</a:t>
              </a:r>
              <a:endParaRPr lang="zh-CN" altLang="en-US" sz="2000" dirty="0">
                <a:solidFill>
                  <a:schemeClr val="tx1"/>
                </a:solidFill>
                <a:latin typeface="+mn-ea"/>
              </a:endParaRPr>
            </a:p>
          </p:txBody>
        </p:sp>
        <p:sp>
          <p:nvSpPr>
            <p:cNvPr id="20" name="右箭头 19"/>
            <p:cNvSpPr/>
            <p:nvPr/>
          </p:nvSpPr>
          <p:spPr>
            <a:xfrm>
              <a:off x="1644650" y="5292434"/>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1" name="右箭头 20"/>
            <p:cNvSpPr/>
            <p:nvPr/>
          </p:nvSpPr>
          <p:spPr>
            <a:xfrm>
              <a:off x="3842733" y="5305101"/>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2" name="右箭头 21"/>
            <p:cNvSpPr/>
            <p:nvPr/>
          </p:nvSpPr>
          <p:spPr>
            <a:xfrm>
              <a:off x="6538266" y="5323262"/>
              <a:ext cx="785974" cy="19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23" name="TextBox 22"/>
            <p:cNvSpPr txBox="1"/>
            <p:nvPr/>
          </p:nvSpPr>
          <p:spPr>
            <a:xfrm>
              <a:off x="4373415" y="4238786"/>
              <a:ext cx="1009061" cy="461665"/>
            </a:xfrm>
            <a:prstGeom prst="rect">
              <a:avLst/>
            </a:prstGeom>
            <a:noFill/>
          </p:spPr>
          <p:txBody>
            <a:bodyPr wrap="square" rtlCol="0">
              <a:spAutoFit/>
            </a:bodyPr>
            <a:lstStyle/>
            <a:p>
              <a:r>
                <a:rPr lang="zh-CN" altLang="en-US" sz="2400" dirty="0">
                  <a:latin typeface="+mn-ea"/>
                </a:rPr>
                <a:t>测试</a:t>
              </a:r>
            </a:p>
          </p:txBody>
        </p:sp>
      </p:grpSp>
    </p:spTree>
    <p:extLst>
      <p:ext uri="{BB962C8B-B14F-4D97-AF65-F5344CB8AC3E}">
        <p14:creationId xmlns:p14="http://schemas.microsoft.com/office/powerpoint/2010/main" val="397524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4294967295"/>
          </p:nvPr>
        </p:nvSpPr>
        <p:spPr>
          <a:xfrm>
            <a:off x="179388" y="1125538"/>
            <a:ext cx="8820150" cy="3875087"/>
          </a:xfrm>
        </p:spPr>
        <p:txBody>
          <a:bodyPr/>
          <a:lstStyle/>
          <a:p>
            <a:pPr eaLnBrk="1" hangingPunct="1">
              <a:buClr>
                <a:srgbClr val="376092"/>
              </a:buClr>
              <a:buSzPct val="75000"/>
              <a:buFont typeface="Wingdings" pitchFamily="2" charset="2"/>
              <a:buChar char="u"/>
            </a:pPr>
            <a:r>
              <a:rPr lang="zh-CN" altLang="en-US" sz="3300" smtClean="0">
                <a:solidFill>
                  <a:schemeClr val="accent2"/>
                </a:solidFill>
              </a:rPr>
              <a:t>有</a:t>
            </a:r>
            <a:r>
              <a:rPr lang="zh-CN" altLang="en-US" sz="3300" smtClean="0">
                <a:solidFill>
                  <a:schemeClr val="accent2"/>
                </a:solidFill>
                <a:ea typeface="楷体_GB2312" pitchFamily="49" charset="-122"/>
              </a:rPr>
              <a:t>监督学习</a:t>
            </a:r>
            <a:r>
              <a:rPr lang="zh-CN" altLang="en-US" sz="3300" smtClean="0">
                <a:latin typeface="Times New Roman" pitchFamily="18" charset="0"/>
              </a:rPr>
              <a:t>（</a:t>
            </a:r>
            <a:r>
              <a:rPr lang="en-US" altLang="zh-CN" sz="3300" smtClean="0">
                <a:latin typeface="Times New Roman" pitchFamily="18" charset="0"/>
              </a:rPr>
              <a:t>supervised learning)</a:t>
            </a:r>
            <a:r>
              <a:rPr lang="zh-CN" altLang="en-US" sz="3300" smtClean="0"/>
              <a:t>：用已知类别的样本训练分类器，以求对训练集数据达到某种最优，并能</a:t>
            </a:r>
            <a:r>
              <a:rPr lang="zh-CN" altLang="en-US" sz="3300" smtClean="0">
                <a:solidFill>
                  <a:srgbClr val="FF0000"/>
                </a:solidFill>
                <a:ea typeface="楷体_GB2312" pitchFamily="49" charset="-122"/>
              </a:rPr>
              <a:t>推广</a:t>
            </a:r>
            <a:r>
              <a:rPr lang="zh-CN" altLang="en-US" sz="3300" smtClean="0"/>
              <a:t>到对新数据的分类。</a:t>
            </a:r>
          </a:p>
          <a:p>
            <a:pPr eaLnBrk="1" hangingPunct="1">
              <a:buClr>
                <a:srgbClr val="376092"/>
              </a:buClr>
              <a:buSzPct val="75000"/>
              <a:buFont typeface="Wingdings" pitchFamily="2" charset="2"/>
              <a:buChar char="u"/>
            </a:pPr>
            <a:r>
              <a:rPr lang="zh-CN" altLang="en-US" sz="3300" smtClean="0">
                <a:solidFill>
                  <a:schemeClr val="accent2"/>
                </a:solidFill>
                <a:ea typeface="楷体_GB2312" pitchFamily="49" charset="-122"/>
              </a:rPr>
              <a:t>非监督学习</a:t>
            </a:r>
            <a:r>
              <a:rPr lang="zh-CN" altLang="en-US" sz="3300" smtClean="0">
                <a:latin typeface="Times New Roman" pitchFamily="18" charset="0"/>
              </a:rPr>
              <a:t>（</a:t>
            </a:r>
            <a:r>
              <a:rPr lang="en-US" altLang="zh-CN" sz="3300" smtClean="0">
                <a:latin typeface="Times New Roman" pitchFamily="18" charset="0"/>
              </a:rPr>
              <a:t>unsupervised learning) </a:t>
            </a:r>
            <a:r>
              <a:rPr lang="zh-CN" altLang="en-US" sz="3300" smtClean="0"/>
              <a:t>：样本数据类别未知，需要根据样本间的相似性对样本集进行分类</a:t>
            </a:r>
            <a:r>
              <a:rPr lang="en-US" altLang="zh-CN" sz="3300" smtClean="0"/>
              <a:t>(</a:t>
            </a:r>
            <a:r>
              <a:rPr lang="zh-CN" altLang="en-US" sz="3300" smtClean="0">
                <a:solidFill>
                  <a:srgbClr val="FF0000"/>
                </a:solidFill>
              </a:rPr>
              <a:t>聚类</a:t>
            </a:r>
            <a:r>
              <a:rPr lang="zh-CN" altLang="en-US" sz="3300" smtClean="0"/>
              <a:t>，</a:t>
            </a:r>
            <a:r>
              <a:rPr lang="en-US" altLang="zh-CN" sz="3300" smtClean="0">
                <a:latin typeface="Times New Roman" pitchFamily="18" charset="0"/>
              </a:rPr>
              <a:t>clustering</a:t>
            </a:r>
            <a:r>
              <a:rPr lang="en-US" altLang="zh-CN" sz="3300" smtClean="0"/>
              <a:t>)</a:t>
            </a:r>
            <a:endParaRPr lang="zh-CN" altLang="en-US" sz="3300" smtClean="0"/>
          </a:p>
        </p:txBody>
      </p:sp>
    </p:spTree>
    <p:extLst>
      <p:ext uri="{BB962C8B-B14F-4D97-AF65-F5344CB8AC3E}">
        <p14:creationId xmlns:p14="http://schemas.microsoft.com/office/powerpoint/2010/main" val="124322539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bwMode="auto">
          <a:xfrm>
            <a:off x="179388" y="42863"/>
            <a:ext cx="6392862" cy="8239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l" eaLnBrk="1" hangingPunct="1">
              <a:defRPr/>
            </a:pPr>
            <a:r>
              <a:rPr lang="zh-CN" altLang="en-US" sz="3200" cap="none" smtClean="0">
                <a:ln>
                  <a:noFill/>
                </a:ln>
                <a:effectLst/>
              </a:rPr>
              <a:t>监督与非监督学习方法比较</a:t>
            </a:r>
          </a:p>
        </p:txBody>
      </p:sp>
      <p:pic>
        <p:nvPicPr>
          <p:cNvPr id="13315" name="Picture 20" descr="5_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341438"/>
            <a:ext cx="6119813"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6906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a:xfrm>
            <a:off x="457200" y="152400"/>
            <a:ext cx="8229600" cy="792163"/>
          </a:xfrm>
        </p:spPr>
        <p:txBody>
          <a:bodyPr>
            <a:normAutofit/>
          </a:bodyPr>
          <a:lstStyle/>
          <a:p>
            <a:pPr eaLnBrk="1" hangingPunct="1"/>
            <a:r>
              <a:rPr lang="en-GB" sz="4000" dirty="0"/>
              <a:t>Classification</a:t>
            </a:r>
          </a:p>
        </p:txBody>
      </p:sp>
      <p:sp>
        <p:nvSpPr>
          <p:cNvPr id="194562" name="Rectangle 3"/>
          <p:cNvSpPr>
            <a:spLocks noGrp="1" noChangeArrowheads="1"/>
          </p:cNvSpPr>
          <p:nvPr>
            <p:ph type="body" idx="1"/>
          </p:nvPr>
        </p:nvSpPr>
        <p:spPr>
          <a:xfrm>
            <a:off x="457200" y="990601"/>
            <a:ext cx="8382000" cy="2057400"/>
          </a:xfrm>
        </p:spPr>
        <p:txBody>
          <a:bodyPr>
            <a:normAutofit/>
          </a:bodyPr>
          <a:lstStyle/>
          <a:p>
            <a:pPr eaLnBrk="1" hangingPunct="1"/>
            <a:r>
              <a:rPr lang="en-GB" sz="2800" dirty="0">
                <a:latin typeface="Arial" charset="0"/>
              </a:rPr>
              <a:t>Assign input vector to one of two or more classes</a:t>
            </a:r>
          </a:p>
          <a:p>
            <a:pPr eaLnBrk="1" hangingPunct="1"/>
            <a:r>
              <a:rPr lang="en-GB" sz="2800" dirty="0">
                <a:latin typeface="Arial" charset="0"/>
              </a:rPr>
              <a:t>Any decision rule divides input space into </a:t>
            </a:r>
            <a:r>
              <a:rPr lang="en-GB" sz="2800" i="1" dirty="0">
                <a:latin typeface="Arial" charset="0"/>
              </a:rPr>
              <a:t>decision regions</a:t>
            </a:r>
            <a:r>
              <a:rPr lang="en-GB" sz="2800" dirty="0">
                <a:latin typeface="Arial" charset="0"/>
              </a:rPr>
              <a:t> separated by </a:t>
            </a:r>
            <a:r>
              <a:rPr lang="en-GB" sz="2800" i="1" dirty="0">
                <a:latin typeface="Arial" charset="0"/>
              </a:rPr>
              <a:t>decision </a:t>
            </a:r>
            <a:r>
              <a:rPr lang="en-GB" sz="2800" i="1" dirty="0" smtClean="0">
                <a:latin typeface="Arial" charset="0"/>
              </a:rPr>
              <a:t>boundaries</a:t>
            </a:r>
            <a:endParaRPr lang="en-GB" sz="2800" i="1" dirty="0">
              <a:latin typeface="Arial" charset="0"/>
            </a:endParaRPr>
          </a:p>
        </p:txBody>
      </p:sp>
      <p:pic>
        <p:nvPicPr>
          <p:cNvPr id="194563" name="Picture 7" descr="decision-reg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819400"/>
            <a:ext cx="4467225"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315200" y="6057899"/>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dirty="0"/>
          </a:p>
        </p:txBody>
      </p:sp>
    </p:spTree>
    <p:extLst>
      <p:ext uri="{BB962C8B-B14F-4D97-AF65-F5344CB8AC3E}">
        <p14:creationId xmlns:p14="http://schemas.microsoft.com/office/powerpoint/2010/main" val="390709587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dirty="0">
                <a:latin typeface="Calibri" charset="0"/>
              </a:rPr>
              <a:t>Many classifiers to choose from</a:t>
            </a:r>
          </a:p>
        </p:txBody>
      </p:sp>
      <p:sp>
        <p:nvSpPr>
          <p:cNvPr id="164866" name="Content Placeholder 2"/>
          <p:cNvSpPr>
            <a:spLocks noGrp="1"/>
          </p:cNvSpPr>
          <p:nvPr>
            <p:ph idx="1"/>
          </p:nvPr>
        </p:nvSpPr>
        <p:spPr/>
        <p:txBody>
          <a:bodyPr>
            <a:normAutofit lnSpcReduction="10000"/>
          </a:bodyPr>
          <a:lstStyle/>
          <a:p>
            <a:r>
              <a:rPr lang="en-US" sz="2800" b="1" dirty="0">
                <a:solidFill>
                  <a:srgbClr val="800000"/>
                </a:solidFill>
                <a:latin typeface="Calibri" charset="0"/>
              </a:rPr>
              <a:t>K-nearest </a:t>
            </a:r>
            <a:r>
              <a:rPr lang="en-US" sz="2800" b="1" dirty="0" smtClean="0">
                <a:solidFill>
                  <a:srgbClr val="800000"/>
                </a:solidFill>
                <a:latin typeface="Calibri" charset="0"/>
              </a:rPr>
              <a:t>neighbor</a:t>
            </a:r>
          </a:p>
          <a:p>
            <a:r>
              <a:rPr lang="en-US" sz="2800" dirty="0" smtClean="0">
                <a:latin typeface="Calibri" charset="0"/>
              </a:rPr>
              <a:t>SVM</a:t>
            </a:r>
            <a:endParaRPr lang="en-US" sz="2800" dirty="0">
              <a:latin typeface="Calibri" charset="0"/>
            </a:endParaRPr>
          </a:p>
          <a:p>
            <a:r>
              <a:rPr lang="en-US" sz="2800" dirty="0">
                <a:latin typeface="Calibri" charset="0"/>
              </a:rPr>
              <a:t>Neural networks</a:t>
            </a:r>
          </a:p>
          <a:p>
            <a:r>
              <a:rPr lang="en-US" sz="2800" dirty="0">
                <a:latin typeface="Calibri" charset="0"/>
              </a:rPr>
              <a:t>Naïve Bayes</a:t>
            </a:r>
          </a:p>
          <a:p>
            <a:r>
              <a:rPr lang="en-US" sz="2800" dirty="0">
                <a:latin typeface="Calibri" charset="0"/>
              </a:rPr>
              <a:t>Bayesian network</a:t>
            </a:r>
          </a:p>
          <a:p>
            <a:r>
              <a:rPr lang="en-US" sz="2800" dirty="0">
                <a:latin typeface="Calibri" charset="0"/>
              </a:rPr>
              <a:t>Logistic regression</a:t>
            </a:r>
          </a:p>
          <a:p>
            <a:r>
              <a:rPr lang="en-US" sz="2800" dirty="0">
                <a:latin typeface="Calibri" charset="0"/>
              </a:rPr>
              <a:t>Randomized Forests</a:t>
            </a:r>
          </a:p>
          <a:p>
            <a:r>
              <a:rPr lang="en-US" altLang="zh-CN" sz="2800" dirty="0"/>
              <a:t>Decision </a:t>
            </a:r>
            <a:r>
              <a:rPr lang="en-US" altLang="zh-CN" sz="2800" dirty="0" smtClean="0"/>
              <a:t>Tree</a:t>
            </a:r>
            <a:endParaRPr lang="en-US" sz="2800" dirty="0">
              <a:latin typeface="Calibri" charset="0"/>
            </a:endParaRPr>
          </a:p>
          <a:p>
            <a:r>
              <a:rPr lang="en-US" sz="2800" dirty="0">
                <a:latin typeface="Calibri" charset="0"/>
              </a:rPr>
              <a:t>Etc.</a:t>
            </a:r>
          </a:p>
          <a:p>
            <a:pPr>
              <a:buFont typeface="Arial" charset="0"/>
              <a:buNone/>
            </a:pPr>
            <a:endParaRPr lang="en-US" sz="2800" dirty="0">
              <a:latin typeface="Calibri" charset="0"/>
            </a:endParaRPr>
          </a:p>
          <a:p>
            <a:endParaRPr lang="en-US" sz="2800" dirty="0">
              <a:latin typeface="Calibri" charset="0"/>
            </a:endParaRPr>
          </a:p>
          <a:p>
            <a:endParaRPr lang="en-US" sz="2800" dirty="0">
              <a:latin typeface="Calibri" charset="0"/>
            </a:endParaRPr>
          </a:p>
          <a:p>
            <a:endParaRPr lang="en-US" sz="2800" dirty="0">
              <a:latin typeface="Calibri" charset="0"/>
            </a:endParaRPr>
          </a:p>
        </p:txBody>
      </p:sp>
      <p:sp>
        <p:nvSpPr>
          <p:cNvPr id="4" name="TextBox 3"/>
          <p:cNvSpPr txBox="1">
            <a:spLocks noChangeArrowheads="1"/>
          </p:cNvSpPr>
          <p:nvPr/>
        </p:nvSpPr>
        <p:spPr bwMode="auto">
          <a:xfrm>
            <a:off x="4724400" y="1676400"/>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000000"/>
                </a:solidFill>
              </a:rPr>
              <a:t>Which is the best one?</a:t>
            </a:r>
          </a:p>
        </p:txBody>
      </p:sp>
      <p:sp>
        <p:nvSpPr>
          <p:cNvPr id="5" name="TextBox 4"/>
          <p:cNvSpPr txBox="1"/>
          <p:nvPr/>
        </p:nvSpPr>
        <p:spPr>
          <a:xfrm>
            <a:off x="7391400" y="5988050"/>
            <a:ext cx="1537350" cy="276999"/>
          </a:xfrm>
          <a:prstGeom prst="rect">
            <a:avLst/>
          </a:prstGeom>
          <a:noFill/>
        </p:spPr>
        <p:txBody>
          <a:bodyPr wrap="none">
            <a:spAutoFit/>
          </a:bodyPr>
          <a:lstStyle/>
          <a:p>
            <a:pPr>
              <a:defRPr/>
            </a:pPr>
            <a:r>
              <a:rPr lang="en-US" sz="1200" dirty="0">
                <a:solidFill>
                  <a:srgbClr val="000000"/>
                </a:solidFill>
                <a:ea typeface="+mn-ea"/>
                <a:cs typeface="+mn-cs"/>
              </a:rPr>
              <a:t>Slide credit: D. </a:t>
            </a:r>
            <a:r>
              <a:rPr lang="en-US" sz="1200" dirty="0" err="1">
                <a:solidFill>
                  <a:srgbClr val="000000"/>
                </a:solidFill>
                <a:ea typeface="+mn-ea"/>
                <a:cs typeface="+mn-cs"/>
              </a:rPr>
              <a:t>Hoiem</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39</a:t>
            </a:fld>
            <a:endParaRPr lang="en-US" dirty="0"/>
          </a:p>
        </p:txBody>
      </p:sp>
    </p:spTree>
    <p:extLst>
      <p:ext uri="{BB962C8B-B14F-4D97-AF65-F5344CB8AC3E}">
        <p14:creationId xmlns:p14="http://schemas.microsoft.com/office/powerpoint/2010/main" val="1282058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77218"/>
          </a:xfrm>
          <a:prstGeom prst="rect">
            <a:avLst/>
          </a:prstGeom>
          <a:solidFill>
            <a:schemeClr val="bg1"/>
          </a:solidFill>
          <a:ln w="9525">
            <a:noFill/>
            <a:miter lim="800000"/>
            <a:headEnd/>
            <a:tailEnd/>
          </a:ln>
        </p:spPr>
        <p:txBody>
          <a:bodyPr wrap="square">
            <a:spAutoFit/>
          </a:bodyPr>
          <a:lstStyle/>
          <a:p>
            <a:r>
              <a:rPr lang="en-US" sz="3600" b="1" dirty="0" smtClean="0"/>
              <a:t>Classification: </a:t>
            </a:r>
          </a:p>
          <a:p>
            <a:r>
              <a:rPr lang="en-US" sz="2800" dirty="0" smtClean="0"/>
              <a:t>Does </a:t>
            </a:r>
            <a:r>
              <a:rPr lang="en-US" sz="2800" dirty="0"/>
              <a:t>this </a:t>
            </a:r>
            <a:r>
              <a:rPr lang="en-US" sz="2800" dirty="0" smtClean="0"/>
              <a:t>image contain a building? [yes/no]</a:t>
            </a:r>
            <a:endParaRPr lang="en-US" sz="3200" dirty="0"/>
          </a:p>
        </p:txBody>
      </p:sp>
      <p:sp>
        <p:nvSpPr>
          <p:cNvPr id="7" name="Text Box 8"/>
          <p:cNvSpPr txBox="1">
            <a:spLocks noChangeArrowheads="1"/>
          </p:cNvSpPr>
          <p:nvPr/>
        </p:nvSpPr>
        <p:spPr bwMode="auto">
          <a:xfrm>
            <a:off x="5562600" y="2971800"/>
            <a:ext cx="1066800" cy="646331"/>
          </a:xfrm>
          <a:prstGeom prst="rect">
            <a:avLst/>
          </a:prstGeom>
          <a:solidFill>
            <a:schemeClr val="bg1"/>
          </a:solidFill>
          <a:ln w="63500" algn="ctr">
            <a:noFill/>
            <a:miter lim="800000"/>
            <a:headEnd/>
            <a:tailEnd/>
          </a:ln>
        </p:spPr>
        <p:txBody>
          <a:bodyPr wrap="square">
            <a:spAutoFit/>
          </a:bodyPr>
          <a:lstStyle/>
          <a:p>
            <a:r>
              <a:rPr lang="en-US" sz="3600" b="1" dirty="0" smtClean="0">
                <a:solidFill>
                  <a:schemeClr val="accent2"/>
                </a:solidFill>
                <a:latin typeface="Calibri" pitchFamily="34" charset="0"/>
              </a:rPr>
              <a:t>Yes!</a:t>
            </a:r>
            <a:endParaRPr lang="en-US" sz="3600" b="1" dirty="0">
              <a:solidFill>
                <a:schemeClr val="accent2"/>
              </a:solidFill>
              <a:latin typeface="Calibri" pitchFamily="34" charset="0"/>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a:t>
            </a:fld>
            <a:endParaRPr lang="en-US" dirty="0"/>
          </a:p>
        </p:txBody>
      </p:sp>
    </p:spTree>
    <p:extLst>
      <p:ext uri="{BB962C8B-B14F-4D97-AF65-F5344CB8AC3E}">
        <p14:creationId xmlns:p14="http://schemas.microsoft.com/office/powerpoint/2010/main" val="403674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685800" y="0"/>
            <a:ext cx="7772400" cy="838200"/>
          </a:xfrm>
        </p:spPr>
        <p:txBody>
          <a:bodyPr>
            <a:normAutofit/>
          </a:bodyPr>
          <a:lstStyle/>
          <a:p>
            <a:r>
              <a:rPr lang="en-US" sz="4000" dirty="0" smtClean="0"/>
              <a:t>1.</a:t>
            </a:r>
            <a:r>
              <a:rPr lang="zh-CN" altLang="en-US" sz="4000" dirty="0" smtClean="0"/>
              <a:t>近邻法</a:t>
            </a:r>
            <a:endParaRPr lang="en-US" sz="4000" dirty="0"/>
          </a:p>
        </p:txBody>
      </p:sp>
      <p:sp>
        <p:nvSpPr>
          <p:cNvPr id="196610" name="Rectangle 3"/>
          <p:cNvSpPr>
            <a:spLocks noGrp="1" noChangeArrowheads="1"/>
          </p:cNvSpPr>
          <p:nvPr>
            <p:ph type="body" idx="1"/>
          </p:nvPr>
        </p:nvSpPr>
        <p:spPr>
          <a:xfrm>
            <a:off x="685800" y="1143000"/>
            <a:ext cx="7772400" cy="1066800"/>
          </a:xfrm>
        </p:spPr>
        <p:txBody>
          <a:bodyPr>
            <a:normAutofit/>
          </a:bodyPr>
          <a:lstStyle/>
          <a:p>
            <a:r>
              <a:rPr lang="en-US" dirty="0"/>
              <a:t>Assign label of nearest training data point to each test data point </a:t>
            </a:r>
          </a:p>
        </p:txBody>
      </p:sp>
      <p:sp>
        <p:nvSpPr>
          <p:cNvPr id="17415" name="Text Box 7"/>
          <p:cNvSpPr txBox="1">
            <a:spLocks noChangeArrowheads="1"/>
          </p:cNvSpPr>
          <p:nvPr/>
        </p:nvSpPr>
        <p:spPr bwMode="auto">
          <a:xfrm>
            <a:off x="7756525" y="6035536"/>
            <a:ext cx="1218528" cy="276999"/>
          </a:xfrm>
          <a:prstGeom prst="rect">
            <a:avLst/>
          </a:prstGeom>
          <a:noFill/>
          <a:ln w="9525">
            <a:noFill/>
            <a:miter lim="800000"/>
            <a:headEnd/>
            <a:tailEnd/>
          </a:ln>
        </p:spPr>
        <p:txBody>
          <a:bodyPr wrap="none">
            <a:spAutoFit/>
          </a:bodyPr>
          <a:lstStyle/>
          <a:p>
            <a:pPr eaLnBrk="0" hangingPunct="0">
              <a:defRPr/>
            </a:pPr>
            <a:r>
              <a:rPr lang="en-US" sz="1200" dirty="0">
                <a:solidFill>
                  <a:srgbClr val="000000"/>
                </a:solidFill>
                <a:ea typeface="+mn-ea"/>
                <a:cs typeface="Arial" charset="0"/>
              </a:rPr>
              <a:t>Source: </a:t>
            </a:r>
            <a:r>
              <a:rPr lang="en-US" sz="1200" dirty="0" smtClean="0">
                <a:solidFill>
                  <a:srgbClr val="000000"/>
                </a:solidFill>
                <a:ea typeface="+mn-ea"/>
                <a:cs typeface="Arial" charset="0"/>
              </a:rPr>
              <a:t>N. </a:t>
            </a:r>
            <a:r>
              <a:rPr lang="en-US" sz="1200" dirty="0" err="1" smtClean="0">
                <a:solidFill>
                  <a:srgbClr val="000000"/>
                </a:solidFill>
                <a:ea typeface="+mn-ea"/>
                <a:cs typeface="Arial" charset="0"/>
              </a:rPr>
              <a:t>Goyal</a:t>
            </a:r>
            <a:endParaRPr lang="en-US" sz="1200" dirty="0">
              <a:solidFill>
                <a:srgbClr val="000000"/>
              </a:solidFill>
              <a:ea typeface="+mn-ea"/>
              <a:cs typeface="Arial" charset="0"/>
            </a:endParaRPr>
          </a:p>
        </p:txBody>
      </p:sp>
      <p:grpSp>
        <p:nvGrpSpPr>
          <p:cNvPr id="8" name="Group 27"/>
          <p:cNvGrpSpPr>
            <a:grpSpLocks/>
          </p:cNvGrpSpPr>
          <p:nvPr/>
        </p:nvGrpSpPr>
        <p:grpSpPr bwMode="auto">
          <a:xfrm>
            <a:off x="733640" y="2244137"/>
            <a:ext cx="7740650" cy="3429000"/>
            <a:chOff x="466" y="1632"/>
            <a:chExt cx="4876" cy="2160"/>
          </a:xfrm>
        </p:grpSpPr>
        <p:pic>
          <p:nvPicPr>
            <p:cNvPr id="9" name="Picture 5" descr="j03458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8" y="2160"/>
              <a:ext cx="40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j02395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 y="2688"/>
              <a:ext cx="55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j035038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8" y="1872"/>
              <a:ext cx="342"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j03306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2" y="2928"/>
              <a:ext cx="28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j03503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4" y="3120"/>
              <a:ext cx="53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j03503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12" y="2400"/>
              <a:ext cx="554"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1"/>
            <p:cNvSpPr>
              <a:spLocks noChangeArrowheads="1"/>
            </p:cNvSpPr>
            <p:nvPr/>
          </p:nvSpPr>
          <p:spPr bwMode="auto">
            <a:xfrm>
              <a:off x="1152" y="1632"/>
              <a:ext cx="2160" cy="2160"/>
            </a:xfrm>
            <a:prstGeom prst="ellipse">
              <a:avLst/>
            </a:pr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Text Box 12"/>
            <p:cNvSpPr txBox="1">
              <a:spLocks noChangeArrowheads="1"/>
            </p:cNvSpPr>
            <p:nvPr/>
          </p:nvSpPr>
          <p:spPr bwMode="auto">
            <a:xfrm>
              <a:off x="466" y="3120"/>
              <a:ext cx="7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dirty="0">
                  <a:solidFill>
                    <a:schemeClr val="tx1"/>
                  </a:solidFill>
                  <a:latin typeface="Arial" charset="0"/>
                </a:rPr>
                <a:t>Training </a:t>
              </a:r>
              <a:r>
                <a:rPr lang="en-US" sz="1800" dirty="0" smtClean="0">
                  <a:solidFill>
                    <a:schemeClr val="tx1"/>
                  </a:solidFill>
                  <a:latin typeface="Arial" charset="0"/>
                </a:rPr>
                <a:t>images</a:t>
              </a:r>
              <a:endParaRPr lang="en-US" sz="1800" dirty="0">
                <a:solidFill>
                  <a:schemeClr val="tx1"/>
                </a:solidFill>
                <a:latin typeface="Arial" charset="0"/>
              </a:endParaRPr>
            </a:p>
          </p:txBody>
        </p:sp>
        <p:sp>
          <p:nvSpPr>
            <p:cNvPr id="17" name="Text Box 13"/>
            <p:cNvSpPr txBox="1">
              <a:spLocks noChangeArrowheads="1"/>
            </p:cNvSpPr>
            <p:nvPr/>
          </p:nvSpPr>
          <p:spPr bwMode="auto">
            <a:xfrm>
              <a:off x="4608" y="2208"/>
              <a:ext cx="73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lgn="ctr">
                <a:spcBef>
                  <a:spcPct val="50000"/>
                </a:spcBef>
              </a:pPr>
              <a:r>
                <a:rPr lang="en-US" sz="1800" dirty="0">
                  <a:solidFill>
                    <a:schemeClr val="tx1"/>
                  </a:solidFill>
                  <a:latin typeface="Arial" charset="0"/>
                </a:rPr>
                <a:t>Test </a:t>
              </a:r>
              <a:r>
                <a:rPr lang="en-US" sz="1800" dirty="0" smtClean="0">
                  <a:solidFill>
                    <a:schemeClr val="tx1"/>
                  </a:solidFill>
                  <a:latin typeface="Arial" charset="0"/>
                </a:rPr>
                <a:t>image</a:t>
              </a:r>
              <a:endParaRPr lang="en-US" sz="1800" dirty="0">
                <a:solidFill>
                  <a:schemeClr val="tx1"/>
                </a:solidFill>
                <a:latin typeface="Arial" charset="0"/>
              </a:endParaRPr>
            </a:p>
          </p:txBody>
        </p:sp>
        <p:grpSp>
          <p:nvGrpSpPr>
            <p:cNvPr id="18" name="Group 14"/>
            <p:cNvGrpSpPr>
              <a:grpSpLocks/>
            </p:cNvGrpSpPr>
            <p:nvPr/>
          </p:nvGrpSpPr>
          <p:grpSpPr bwMode="auto">
            <a:xfrm>
              <a:off x="1680" y="1920"/>
              <a:ext cx="2880" cy="1440"/>
              <a:chOff x="1680" y="1920"/>
              <a:chExt cx="2880" cy="1440"/>
            </a:xfrm>
          </p:grpSpPr>
          <p:sp>
            <p:nvSpPr>
              <p:cNvPr id="24" name="Text Box 15"/>
              <p:cNvSpPr txBox="1">
                <a:spLocks noChangeArrowheads="1"/>
              </p:cNvSpPr>
              <p:nvPr/>
            </p:nvSpPr>
            <p:spPr bwMode="auto">
              <a:xfrm>
                <a:off x="3312" y="1920"/>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a:solidFill>
                      <a:schemeClr val="tx1"/>
                    </a:solidFill>
                    <a:latin typeface="Arial" charset="0"/>
                  </a:rPr>
                  <a:t>Compute Distance</a:t>
                </a:r>
              </a:p>
            </p:txBody>
          </p:sp>
          <p:grpSp>
            <p:nvGrpSpPr>
              <p:cNvPr id="25" name="Group 16"/>
              <p:cNvGrpSpPr>
                <a:grpSpLocks/>
              </p:cNvGrpSpPr>
              <p:nvPr/>
            </p:nvGrpSpPr>
            <p:grpSpPr bwMode="auto">
              <a:xfrm>
                <a:off x="1680" y="2256"/>
                <a:ext cx="2880" cy="1104"/>
                <a:chOff x="1680" y="2256"/>
                <a:chExt cx="2880" cy="1104"/>
              </a:xfrm>
            </p:grpSpPr>
            <p:sp>
              <p:nvSpPr>
                <p:cNvPr id="26" name="Line 17"/>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18"/>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19"/>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20"/>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21"/>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19" name="Group 22"/>
            <p:cNvGrpSpPr>
              <a:grpSpLocks/>
            </p:cNvGrpSpPr>
            <p:nvPr/>
          </p:nvGrpSpPr>
          <p:grpSpPr bwMode="auto">
            <a:xfrm>
              <a:off x="2544" y="2880"/>
              <a:ext cx="2112" cy="836"/>
              <a:chOff x="2544" y="2880"/>
              <a:chExt cx="2112" cy="836"/>
            </a:xfrm>
          </p:grpSpPr>
          <p:sp>
            <p:nvSpPr>
              <p:cNvPr id="20" name="Text Box 23"/>
              <p:cNvSpPr txBox="1">
                <a:spLocks noChangeArrowheads="1"/>
              </p:cNvSpPr>
              <p:nvPr/>
            </p:nvSpPr>
            <p:spPr bwMode="auto">
              <a:xfrm>
                <a:off x="3264" y="3312"/>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a:spcBef>
                    <a:spcPct val="50000"/>
                  </a:spcBef>
                </a:pPr>
                <a:r>
                  <a:rPr lang="en-US" sz="1800">
                    <a:solidFill>
                      <a:schemeClr val="tx1"/>
                    </a:solidFill>
                    <a:latin typeface="Arial" charset="0"/>
                  </a:rPr>
                  <a:t>Choose k of the </a:t>
                </a:r>
                <a:r>
                  <a:rPr lang="ja-JP" altLang="en-US" sz="1800">
                    <a:solidFill>
                      <a:schemeClr val="tx1"/>
                    </a:solidFill>
                    <a:latin typeface="Arial" charset="0"/>
                  </a:rPr>
                  <a:t>“</a:t>
                </a:r>
                <a:r>
                  <a:rPr lang="en-US" sz="1800">
                    <a:solidFill>
                      <a:schemeClr val="tx1"/>
                    </a:solidFill>
                    <a:latin typeface="Arial" charset="0"/>
                  </a:rPr>
                  <a:t>nearest</a:t>
                </a:r>
                <a:r>
                  <a:rPr lang="ja-JP" altLang="en-US" sz="1800">
                    <a:solidFill>
                      <a:schemeClr val="tx1"/>
                    </a:solidFill>
                    <a:latin typeface="Arial" charset="0"/>
                  </a:rPr>
                  <a:t>”</a:t>
                </a:r>
                <a:r>
                  <a:rPr lang="en-US" sz="1800">
                    <a:solidFill>
                      <a:schemeClr val="tx1"/>
                    </a:solidFill>
                    <a:latin typeface="Arial" charset="0"/>
                  </a:rPr>
                  <a:t> records</a:t>
                </a:r>
              </a:p>
            </p:txBody>
          </p:sp>
          <p:grpSp>
            <p:nvGrpSpPr>
              <p:cNvPr id="21" name="Group 24"/>
              <p:cNvGrpSpPr>
                <a:grpSpLocks/>
              </p:cNvGrpSpPr>
              <p:nvPr/>
            </p:nvGrpSpPr>
            <p:grpSpPr bwMode="auto">
              <a:xfrm>
                <a:off x="2544" y="2880"/>
                <a:ext cx="2016" cy="480"/>
                <a:chOff x="2544" y="2880"/>
                <a:chExt cx="2016" cy="480"/>
              </a:xfrm>
            </p:grpSpPr>
            <p:sp>
              <p:nvSpPr>
                <p:cNvPr id="22" name="Line 25"/>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6"/>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dirty="0"/>
          </a:p>
        </p:txBody>
      </p:sp>
    </p:spTree>
    <p:extLst>
      <p:ext uri="{BB962C8B-B14F-4D97-AF65-F5344CB8AC3E}">
        <p14:creationId xmlns:p14="http://schemas.microsoft.com/office/powerpoint/2010/main" val="1896589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685800" y="0"/>
            <a:ext cx="7772400" cy="838200"/>
          </a:xfrm>
        </p:spPr>
        <p:txBody>
          <a:bodyPr>
            <a:normAutofit/>
          </a:bodyPr>
          <a:lstStyle/>
          <a:p>
            <a:r>
              <a:rPr lang="en-US" sz="4000" dirty="0"/>
              <a:t>Nearest Neighbor Classifier</a:t>
            </a:r>
          </a:p>
        </p:txBody>
      </p:sp>
      <p:sp>
        <p:nvSpPr>
          <p:cNvPr id="196610" name="Rectangle 3"/>
          <p:cNvSpPr>
            <a:spLocks noGrp="1" noChangeArrowheads="1"/>
          </p:cNvSpPr>
          <p:nvPr>
            <p:ph type="body" idx="1"/>
          </p:nvPr>
        </p:nvSpPr>
        <p:spPr>
          <a:xfrm>
            <a:off x="685800" y="1143000"/>
            <a:ext cx="7772400" cy="1066800"/>
          </a:xfrm>
        </p:spPr>
        <p:txBody>
          <a:bodyPr>
            <a:normAutofit/>
          </a:bodyPr>
          <a:lstStyle/>
          <a:p>
            <a:r>
              <a:rPr lang="en-US" dirty="0"/>
              <a:t>Assign label of nearest training data point to each test data point </a:t>
            </a:r>
          </a:p>
        </p:txBody>
      </p:sp>
      <p:pic>
        <p:nvPicPr>
          <p:cNvPr id="1966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2057400"/>
            <a:ext cx="5630863"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Text Box 5"/>
          <p:cNvSpPr txBox="1">
            <a:spLocks noChangeArrowheads="1"/>
          </p:cNvSpPr>
          <p:nvPr/>
        </p:nvSpPr>
        <p:spPr bwMode="auto">
          <a:xfrm>
            <a:off x="2558446" y="5327650"/>
            <a:ext cx="3923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smtClean="0">
                <a:solidFill>
                  <a:srgbClr val="000000"/>
                </a:solidFill>
                <a:latin typeface="Tahoma" charset="0"/>
              </a:rPr>
              <a:t>partitioning </a:t>
            </a:r>
            <a:r>
              <a:rPr lang="en-US" sz="2000" dirty="0">
                <a:solidFill>
                  <a:srgbClr val="000000"/>
                </a:solidFill>
                <a:latin typeface="Tahoma" charset="0"/>
              </a:rPr>
              <a:t>of feature space </a:t>
            </a:r>
          </a:p>
          <a:p>
            <a:pPr algn="ctr" eaLnBrk="1" hangingPunct="1"/>
            <a:r>
              <a:rPr lang="en-US" sz="2000" dirty="0">
                <a:solidFill>
                  <a:srgbClr val="000000"/>
                </a:solidFill>
                <a:latin typeface="Tahoma" charset="0"/>
              </a:rPr>
              <a:t>for two-category 2D and 3D data</a:t>
            </a:r>
          </a:p>
        </p:txBody>
      </p:sp>
      <p:sp>
        <p:nvSpPr>
          <p:cNvPr id="196613" name="Text Box 6"/>
          <p:cNvSpPr txBox="1">
            <a:spLocks noChangeArrowheads="1"/>
          </p:cNvSpPr>
          <p:nvPr/>
        </p:nvSpPr>
        <p:spPr bwMode="auto">
          <a:xfrm>
            <a:off x="1676400" y="5105400"/>
            <a:ext cx="919163"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800">
                <a:solidFill>
                  <a:srgbClr val="000000"/>
                </a:solidFill>
                <a:latin typeface="Tahoma" charset="0"/>
              </a:rPr>
              <a:t>from Duda </a:t>
            </a:r>
            <a:r>
              <a:rPr lang="en-US" sz="800" i="1">
                <a:solidFill>
                  <a:srgbClr val="000000"/>
                </a:solidFill>
                <a:latin typeface="Tahoma" charset="0"/>
              </a:rPr>
              <a:t>et al.</a:t>
            </a:r>
          </a:p>
        </p:txBody>
      </p:sp>
      <p:sp>
        <p:nvSpPr>
          <p:cNvPr id="17415" name="Text Box 7"/>
          <p:cNvSpPr txBox="1">
            <a:spLocks noChangeArrowheads="1"/>
          </p:cNvSpPr>
          <p:nvPr/>
        </p:nvSpPr>
        <p:spPr bwMode="auto">
          <a:xfrm>
            <a:off x="7756525" y="6035536"/>
            <a:ext cx="1189373" cy="276999"/>
          </a:xfrm>
          <a:prstGeom prst="rect">
            <a:avLst/>
          </a:prstGeom>
          <a:noFill/>
          <a:ln w="9525">
            <a:noFill/>
            <a:miter lim="800000"/>
            <a:headEnd/>
            <a:tailEnd/>
          </a:ln>
        </p:spPr>
        <p:txBody>
          <a:bodyPr wrap="none">
            <a:spAutoFit/>
          </a:bodyPr>
          <a:lstStyle/>
          <a:p>
            <a:pPr eaLnBrk="0" hangingPunct="0">
              <a:defRPr/>
            </a:pPr>
            <a:r>
              <a:rPr lang="en-US" sz="1200" dirty="0">
                <a:solidFill>
                  <a:srgbClr val="000000"/>
                </a:solidFill>
                <a:ea typeface="+mn-ea"/>
                <a:cs typeface="Arial" charset="0"/>
              </a:rPr>
              <a:t>Source: D. Lowe</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dirty="0"/>
          </a:p>
        </p:txBody>
      </p:sp>
    </p:spTree>
    <p:extLst>
      <p:ext uri="{BB962C8B-B14F-4D97-AF65-F5344CB8AC3E}">
        <p14:creationId xmlns:p14="http://schemas.microsoft.com/office/powerpoint/2010/main" val="1861432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21" name="Title 1"/>
          <p:cNvSpPr txBox="1">
            <a:spLocks/>
          </p:cNvSpPr>
          <p:nvPr/>
        </p:nvSpPr>
        <p:spPr>
          <a:xfrm>
            <a:off x="673794" y="1550127"/>
            <a:ext cx="8160154" cy="16596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smtClean="0">
                <a:latin typeface="+mn-ea"/>
                <a:ea typeface="+mn-ea"/>
              </a:rPr>
              <a:t>     存在</a:t>
            </a:r>
            <a:r>
              <a:rPr lang="zh-CN" altLang="en-US" sz="2400" dirty="0">
                <a:latin typeface="+mn-ea"/>
                <a:ea typeface="+mn-ea"/>
              </a:rPr>
              <a:t>一</a:t>
            </a:r>
            <a:r>
              <a:rPr lang="zh-CN" altLang="en-US" sz="2400" dirty="0" smtClean="0">
                <a:latin typeface="+mn-ea"/>
                <a:ea typeface="+mn-ea"/>
              </a:rPr>
              <a:t>个训练样本</a:t>
            </a:r>
            <a:r>
              <a:rPr lang="zh-CN" altLang="en-US" sz="2400" dirty="0">
                <a:latin typeface="+mn-ea"/>
                <a:ea typeface="+mn-ea"/>
              </a:rPr>
              <a:t>数据集合</a:t>
            </a:r>
            <a:r>
              <a:rPr lang="zh-CN" altLang="en-US" sz="2400" dirty="0" smtClean="0">
                <a:latin typeface="+mn-ea"/>
                <a:ea typeface="+mn-ea"/>
              </a:rPr>
              <a:t>，样本集</a:t>
            </a:r>
            <a:r>
              <a:rPr lang="zh-CN" altLang="en-US" sz="2400" dirty="0">
                <a:latin typeface="+mn-ea"/>
                <a:ea typeface="+mn-ea"/>
              </a:rPr>
              <a:t>中每个数据都存在标签，</a:t>
            </a:r>
            <a:r>
              <a:rPr lang="zh-CN" altLang="en-US" sz="2400" dirty="0" smtClean="0">
                <a:latin typeface="+mn-ea"/>
                <a:ea typeface="+mn-ea"/>
              </a:rPr>
              <a:t>即每</a:t>
            </a:r>
            <a:r>
              <a:rPr lang="zh-CN" altLang="en-US" sz="2400" dirty="0">
                <a:latin typeface="+mn-ea"/>
                <a:ea typeface="+mn-ea"/>
              </a:rPr>
              <a:t>一数据与所属分类对应的关系</a:t>
            </a:r>
            <a:r>
              <a:rPr lang="zh-CN" altLang="en-US" sz="2400" dirty="0" smtClean="0">
                <a:latin typeface="+mn-ea"/>
                <a:ea typeface="+mn-ea"/>
              </a:rPr>
              <a:t>。判定未知类别的数据时，</a:t>
            </a:r>
            <a:r>
              <a:rPr lang="zh-CN" altLang="en-US" sz="2400" dirty="0">
                <a:latin typeface="+mn-ea"/>
                <a:ea typeface="+mn-ea"/>
              </a:rPr>
              <a:t>将新</a:t>
            </a:r>
            <a:r>
              <a:rPr lang="zh-CN" altLang="en-US" sz="2400" dirty="0" smtClean="0">
                <a:latin typeface="+mn-ea"/>
                <a:ea typeface="+mn-ea"/>
              </a:rPr>
              <a:t>数据与</a:t>
            </a:r>
            <a:r>
              <a:rPr lang="zh-CN" altLang="en-US" sz="2400" dirty="0">
                <a:latin typeface="+mn-ea"/>
                <a:ea typeface="+mn-ea"/>
              </a:rPr>
              <a:t>样本集中</a:t>
            </a:r>
            <a:r>
              <a:rPr lang="zh-CN" altLang="en-US" sz="2400" dirty="0" smtClean="0">
                <a:latin typeface="+mn-ea"/>
                <a:ea typeface="+mn-ea"/>
              </a:rPr>
              <a:t>数据进行</a:t>
            </a:r>
            <a:r>
              <a:rPr lang="zh-CN" altLang="en-US" sz="2400" dirty="0">
                <a:latin typeface="+mn-ea"/>
                <a:ea typeface="+mn-ea"/>
              </a:rPr>
              <a:t>比较</a:t>
            </a:r>
            <a:r>
              <a:rPr lang="zh-CN" altLang="en-US" sz="2400" dirty="0" smtClean="0">
                <a:latin typeface="+mn-ea"/>
                <a:ea typeface="+mn-ea"/>
              </a:rPr>
              <a:t>，</a:t>
            </a:r>
            <a:r>
              <a:rPr lang="zh-CN" altLang="en-US" sz="2400" dirty="0" smtClean="0"/>
              <a:t>选择</a:t>
            </a:r>
            <a:r>
              <a:rPr lang="en-US" altLang="zh-CN" sz="2400" dirty="0">
                <a:latin typeface="Times New Roman" pitchFamily="18" charset="0"/>
                <a:cs typeface="Times New Roman" pitchFamily="18" charset="0"/>
              </a:rPr>
              <a:t>k</a:t>
            </a:r>
            <a:r>
              <a:rPr lang="zh-CN" altLang="en-US" sz="2400" dirty="0"/>
              <a:t>个最相似数据中出现次数最多的分类，作为新数据的</a:t>
            </a:r>
            <a:r>
              <a:rPr lang="zh-CN" altLang="en-US" sz="2400" dirty="0" smtClean="0"/>
              <a:t>分类。</a:t>
            </a:r>
            <a:endParaRPr lang="en-US" sz="2400" dirty="0">
              <a:latin typeface="+mn-ea"/>
              <a:ea typeface="+mn-ea"/>
            </a:endParaRPr>
          </a:p>
        </p:txBody>
      </p:sp>
      <p:grpSp>
        <p:nvGrpSpPr>
          <p:cNvPr id="12" name="组合 11"/>
          <p:cNvGrpSpPr/>
          <p:nvPr/>
        </p:nvGrpSpPr>
        <p:grpSpPr>
          <a:xfrm>
            <a:off x="-232823" y="92287"/>
            <a:ext cx="9376823" cy="523220"/>
            <a:chOff x="-310431" y="200183"/>
            <a:chExt cx="12502430" cy="523220"/>
          </a:xfrm>
        </p:grpSpPr>
        <p:sp>
          <p:nvSpPr>
            <p:cNvPr id="13" name="矩形 12"/>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5"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6" name="矩形 15"/>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8"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概念</a:t>
            </a:r>
            <a:endParaRPr lang="en-US" sz="2400" dirty="0">
              <a:latin typeface="+mn-ea"/>
              <a:ea typeface="+mn-ea"/>
              <a:cs typeface="+mn-cs"/>
            </a:endParaRPr>
          </a:p>
        </p:txBody>
      </p:sp>
      <p:grpSp>
        <p:nvGrpSpPr>
          <p:cNvPr id="19" name="组合 18"/>
          <p:cNvGrpSpPr/>
          <p:nvPr/>
        </p:nvGrpSpPr>
        <p:grpSpPr>
          <a:xfrm>
            <a:off x="715864" y="741503"/>
            <a:ext cx="240569" cy="317920"/>
            <a:chOff x="7618710" y="3833560"/>
            <a:chExt cx="548230" cy="547940"/>
          </a:xfrm>
          <a:solidFill>
            <a:schemeClr val="accent1"/>
          </a:solidFill>
        </p:grpSpPr>
        <p:sp>
          <p:nvSpPr>
            <p:cNvPr id="20"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2"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763570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mc:AlternateContent xmlns:mc="http://schemas.openxmlformats.org/markup-compatibility/2006" xmlns:a14="http://schemas.microsoft.com/office/drawing/2010/main">
        <mc:Choice Requires="a14">
          <p:sp>
            <p:nvSpPr>
              <p:cNvPr id="21" name="Title 1"/>
              <p:cNvSpPr txBox="1">
                <a:spLocks/>
              </p:cNvSpPr>
              <p:nvPr/>
            </p:nvSpPr>
            <p:spPr>
              <a:xfrm>
                <a:off x="369981" y="1167572"/>
                <a:ext cx="8160154" cy="26393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dirty="0" smtClean="0">
                    <a:latin typeface="微软雅黑" pitchFamily="34" charset="-122"/>
                    <a:ea typeface="微软雅黑" pitchFamily="34" charset="-122"/>
                  </a:rPr>
                  <a:t>      </a:t>
                </a:r>
                <a:r>
                  <a:rPr lang="en-US" altLang="zh-CN" sz="2400" dirty="0" smtClean="0">
                    <a:latin typeface="Times New Roman" pitchFamily="18" charset="0"/>
                    <a:ea typeface="+mn-ea"/>
                    <a:cs typeface="Times New Roman" pitchFamily="18" charset="0"/>
                  </a:rPr>
                  <a:t>K-</a:t>
                </a:r>
                <a:r>
                  <a:rPr lang="zh-CN" altLang="en-US" sz="2400" dirty="0" smtClean="0">
                    <a:latin typeface="Times New Roman" pitchFamily="18" charset="0"/>
                    <a:ea typeface="+mn-ea"/>
                    <a:cs typeface="Times New Roman" pitchFamily="18" charset="0"/>
                  </a:rPr>
                  <a:t>近邻法规则：在所有</a:t>
                </a:r>
                <a:r>
                  <a:rPr lang="en-US" altLang="zh-CN" sz="2400" dirty="0" smtClean="0">
                    <a:latin typeface="Times New Roman" pitchFamily="18" charset="0"/>
                    <a:ea typeface="+mn-ea"/>
                    <a:cs typeface="Times New Roman" pitchFamily="18" charset="0"/>
                  </a:rPr>
                  <a:t>N</a:t>
                </a:r>
                <a:r>
                  <a:rPr lang="zh-CN" altLang="en-US" sz="2400" dirty="0" smtClean="0">
                    <a:latin typeface="Times New Roman" pitchFamily="18" charset="0"/>
                    <a:ea typeface="+mn-ea"/>
                    <a:cs typeface="Times New Roman" pitchFamily="18" charset="0"/>
                  </a:rPr>
                  <a:t>个样本中找到与未知分类数据的</a:t>
                </a:r>
                <a:r>
                  <a:rPr lang="en-US" altLang="zh-CN" sz="2400" dirty="0" smtClean="0">
                    <a:latin typeface="Times New Roman" pitchFamily="18" charset="0"/>
                    <a:ea typeface="+mn-ea"/>
                    <a:cs typeface="Times New Roman" pitchFamily="18" charset="0"/>
                  </a:rPr>
                  <a:t>k</a:t>
                </a:r>
                <a:r>
                  <a:rPr lang="zh-CN" altLang="en-US" sz="2400" dirty="0" smtClean="0">
                    <a:latin typeface="Times New Roman" pitchFamily="18" charset="0"/>
                    <a:ea typeface="+mn-ea"/>
                    <a:cs typeface="Times New Roman" pitchFamily="18" charset="0"/>
                  </a:rPr>
                  <a:t>个最近邻者，其中第</a:t>
                </a:r>
                <a:r>
                  <a:rPr lang="en-US" altLang="zh-CN" sz="2400" dirty="0" smtClean="0">
                    <a:latin typeface="Times New Roman" pitchFamily="18" charset="0"/>
                    <a:ea typeface="+mn-ea"/>
                    <a:cs typeface="Times New Roman" pitchFamily="18" charset="0"/>
                  </a:rPr>
                  <a:t>i</a:t>
                </a:r>
                <a:r>
                  <a:rPr lang="zh-CN" altLang="en-US" sz="2400" dirty="0" smtClean="0">
                    <a:latin typeface="Times New Roman" pitchFamily="18" charset="0"/>
                    <a:ea typeface="+mn-ea"/>
                    <a:cs typeface="Times New Roman" pitchFamily="18" charset="0"/>
                  </a:rPr>
                  <a:t>个类别所占个数为</a:t>
                </a:r>
                <a14:m>
                  <m:oMath xmlns:m="http://schemas.openxmlformats.org/officeDocument/2006/math">
                    <m:sSub>
                      <m:sSubPr>
                        <m:ctrlPr>
                          <a:rPr lang="en-US" altLang="zh-CN" sz="2400" i="1" smtClean="0">
                            <a:latin typeface="Cambria Math"/>
                            <a:ea typeface="+mn-ea"/>
                          </a:rPr>
                        </m:ctrlPr>
                      </m:sSubPr>
                      <m:e>
                        <m:r>
                          <a:rPr lang="en-US" altLang="zh-CN" sz="2400" b="0" i="1" smtClean="0">
                            <a:latin typeface="Cambria Math"/>
                            <a:ea typeface="+mn-ea"/>
                          </a:rPr>
                          <m:t>𝑔</m:t>
                        </m:r>
                      </m:e>
                      <m:sub>
                        <m:r>
                          <a:rPr lang="en-US" altLang="zh-CN" sz="2400" b="0" i="1" smtClean="0">
                            <a:latin typeface="Cambria Math"/>
                            <a:ea typeface="+mn-ea"/>
                          </a:rPr>
                          <m:t>𝑖</m:t>
                        </m:r>
                      </m:sub>
                    </m:sSub>
                    <m:d>
                      <m:dPr>
                        <m:ctrlPr>
                          <a:rPr lang="en-US" altLang="zh-CN" sz="2400" b="0" i="1" smtClean="0">
                            <a:latin typeface="Cambria Math"/>
                            <a:ea typeface="+mn-ea"/>
                          </a:rPr>
                        </m:ctrlPr>
                      </m:dPr>
                      <m:e>
                        <m:r>
                          <a:rPr lang="en-US" altLang="zh-CN" sz="2400" b="0" i="1" smtClean="0">
                            <a:latin typeface="Cambria Math"/>
                            <a:ea typeface="+mn-ea"/>
                          </a:rPr>
                          <m:t>𝑥</m:t>
                        </m:r>
                      </m:e>
                    </m:d>
                    <m:r>
                      <a:rPr lang="en-US" altLang="zh-CN" sz="2400" b="0" i="1" smtClean="0">
                        <a:latin typeface="Cambria Math"/>
                        <a:ea typeface="+mn-ea"/>
                      </a:rPr>
                      <m:t>,</m:t>
                    </m:r>
                    <m:r>
                      <a:rPr lang="en-US" altLang="zh-CN" sz="2400" b="0" i="1" smtClean="0">
                        <a:latin typeface="Cambria Math"/>
                        <a:ea typeface="+mn-ea"/>
                      </a:rPr>
                      <m:t>𝑖</m:t>
                    </m:r>
                    <m:r>
                      <a:rPr lang="en-US" altLang="zh-CN" sz="2400" b="0" i="1" smtClean="0">
                        <a:latin typeface="Cambria Math"/>
                        <a:ea typeface="+mn-ea"/>
                      </a:rPr>
                      <m:t>=1,2,…,</m:t>
                    </m:r>
                    <m:r>
                      <a:rPr lang="en-US" altLang="zh-CN" sz="2400" b="0" i="1" smtClean="0">
                        <a:latin typeface="Cambria Math"/>
                        <a:ea typeface="+mn-ea"/>
                      </a:rPr>
                      <m:t>𝐶</m:t>
                    </m:r>
                  </m:oMath>
                </a14:m>
                <a:r>
                  <a:rPr lang="zh-CN" altLang="en-US" sz="2400" dirty="0" smtClean="0">
                    <a:latin typeface="Times New Roman" pitchFamily="18" charset="0"/>
                    <a:ea typeface="+mn-ea"/>
                    <a:cs typeface="Times New Roman" pitchFamily="18" charset="0"/>
                  </a:rPr>
                  <a:t>，决策规则：</a:t>
                </a:r>
                <a:endParaRPr lang="en-US" altLang="zh-CN" sz="2400" dirty="0" smtClean="0">
                  <a:latin typeface="Times New Roman" pitchFamily="18" charset="0"/>
                  <a:ea typeface="+mn-ea"/>
                  <a:cs typeface="Times New Roman" pitchFamily="18" charset="0"/>
                </a:endParaRPr>
              </a:p>
              <a:p>
                <a:pPr>
                  <a:lnSpc>
                    <a:spcPct val="150000"/>
                  </a:lnSpc>
                </a:pPr>
                <a:r>
                  <a:rPr lang="zh-CN" altLang="en-US" sz="2400" dirty="0" smtClean="0">
                    <a:latin typeface="Times New Roman" pitchFamily="18" charset="0"/>
                    <a:ea typeface="+mn-ea"/>
                    <a:cs typeface="Times New Roman" pitchFamily="18" charset="0"/>
                  </a:rPr>
                  <a:t>      如果</a:t>
                </a:r>
                <a14:m>
                  <m:oMath xmlns:m="http://schemas.openxmlformats.org/officeDocument/2006/math">
                    <m:sSub>
                      <m:sSubPr>
                        <m:ctrlPr>
                          <a:rPr lang="en-US" altLang="zh-CN" sz="2400" i="1">
                            <a:latin typeface="Cambria Math"/>
                            <a:ea typeface="+mn-ea"/>
                          </a:rPr>
                        </m:ctrlPr>
                      </m:sSubPr>
                      <m:e>
                        <m:r>
                          <a:rPr lang="en-US" altLang="zh-CN" sz="2400" i="1">
                            <a:latin typeface="Cambria Math"/>
                            <a:ea typeface="+mn-ea"/>
                          </a:rPr>
                          <m:t>𝑔</m:t>
                        </m:r>
                      </m:e>
                      <m:sub>
                        <m:r>
                          <a:rPr lang="en-US" altLang="zh-CN" sz="2400" i="1">
                            <a:latin typeface="Cambria Math"/>
                            <a:ea typeface="+mn-ea"/>
                          </a:rPr>
                          <m:t>𝑗</m:t>
                        </m:r>
                      </m:sub>
                    </m:sSub>
                    <m:d>
                      <m:dPr>
                        <m:ctrlPr>
                          <a:rPr lang="en-US" altLang="zh-CN" sz="2400" i="1">
                            <a:latin typeface="Cambria Math"/>
                            <a:ea typeface="+mn-ea"/>
                          </a:rPr>
                        </m:ctrlPr>
                      </m:dPr>
                      <m:e>
                        <m:r>
                          <a:rPr lang="en-US" altLang="zh-CN" sz="2400" i="1">
                            <a:latin typeface="Cambria Math"/>
                            <a:ea typeface="+mn-ea"/>
                          </a:rPr>
                          <m:t>𝑥</m:t>
                        </m:r>
                      </m:e>
                    </m:d>
                    <m:r>
                      <a:rPr lang="en-US" altLang="zh-CN" sz="2400" i="1">
                        <a:latin typeface="Cambria Math"/>
                        <a:ea typeface="+mn-ea"/>
                      </a:rPr>
                      <m:t>=</m:t>
                    </m:r>
                    <m:func>
                      <m:funcPr>
                        <m:ctrlPr>
                          <a:rPr lang="en-US" altLang="zh-CN" sz="2400" i="1">
                            <a:latin typeface="Cambria Math"/>
                            <a:ea typeface="+mn-ea"/>
                          </a:rPr>
                        </m:ctrlPr>
                      </m:funcPr>
                      <m:fName>
                        <m:limLow>
                          <m:limLowPr>
                            <m:ctrlPr>
                              <a:rPr lang="en-US" altLang="zh-CN" sz="2400" i="1">
                                <a:latin typeface="Cambria Math"/>
                                <a:ea typeface="+mn-ea"/>
                              </a:rPr>
                            </m:ctrlPr>
                          </m:limLowPr>
                          <m:e>
                            <m:r>
                              <m:rPr>
                                <m:sty m:val="p"/>
                              </m:rPr>
                              <a:rPr lang="en-US" altLang="zh-CN" sz="2400">
                                <a:latin typeface="Cambria Math"/>
                                <a:ea typeface="+mn-ea"/>
                              </a:rPr>
                              <m:t>max</m:t>
                            </m:r>
                          </m:e>
                          <m:lim>
                            <m:r>
                              <a:rPr lang="en-US" altLang="zh-CN" sz="2400" i="1">
                                <a:latin typeface="Cambria Math"/>
                                <a:ea typeface="+mn-ea"/>
                              </a:rPr>
                              <m:t>𝑖</m:t>
                            </m:r>
                          </m:lim>
                        </m:limLow>
                      </m:fName>
                      <m:e>
                        <m:sSub>
                          <m:sSubPr>
                            <m:ctrlPr>
                              <a:rPr lang="en-US" altLang="zh-CN" sz="2400" i="1">
                                <a:latin typeface="Cambria Math"/>
                                <a:ea typeface="+mn-ea"/>
                              </a:rPr>
                            </m:ctrlPr>
                          </m:sSubPr>
                          <m:e>
                            <m:r>
                              <a:rPr lang="en-US" altLang="zh-CN" sz="2400" i="1">
                                <a:latin typeface="Cambria Math"/>
                                <a:ea typeface="+mn-ea"/>
                              </a:rPr>
                              <m:t>𝑔</m:t>
                            </m:r>
                          </m:e>
                          <m:sub>
                            <m:r>
                              <a:rPr lang="en-US" altLang="zh-CN" sz="2400" i="1">
                                <a:latin typeface="Cambria Math"/>
                                <a:ea typeface="+mn-ea"/>
                              </a:rPr>
                              <m:t>𝑖</m:t>
                            </m:r>
                          </m:sub>
                        </m:sSub>
                        <m:r>
                          <a:rPr lang="en-US" altLang="zh-CN" sz="2400" i="1">
                            <a:latin typeface="Cambria Math"/>
                            <a:ea typeface="+mn-ea"/>
                          </a:rPr>
                          <m:t>(</m:t>
                        </m:r>
                        <m:r>
                          <a:rPr lang="en-US" altLang="zh-CN" sz="2400" i="1">
                            <a:latin typeface="Cambria Math"/>
                            <a:ea typeface="+mn-ea"/>
                          </a:rPr>
                          <m:t>𝑥</m:t>
                        </m:r>
                        <m:r>
                          <a:rPr lang="en-US" altLang="zh-CN" sz="2400" i="1">
                            <a:latin typeface="Cambria Math"/>
                            <a:ea typeface="+mn-ea"/>
                          </a:rPr>
                          <m:t>)</m:t>
                        </m:r>
                      </m:e>
                    </m:func>
                    <m:r>
                      <a:rPr lang="zh-CN" altLang="en-US" sz="2400" i="1">
                        <a:latin typeface="Cambria Math"/>
                        <a:ea typeface="+mn-ea"/>
                      </a:rPr>
                      <m:t>则决策</m:t>
                    </m:r>
                    <m:r>
                      <a:rPr lang="en-US" altLang="zh-CN" sz="2400" i="1">
                        <a:latin typeface="Cambria Math"/>
                        <a:ea typeface="+mn-ea"/>
                      </a:rPr>
                      <m:t>𝑋</m:t>
                    </m:r>
                    <m:r>
                      <a:rPr lang="en-US" altLang="zh-CN" sz="2400" i="1">
                        <a:latin typeface="Cambria Math"/>
                        <a:ea typeface="+mn-ea"/>
                      </a:rPr>
                      <m:t>∈</m:t>
                    </m:r>
                    <m:sSub>
                      <m:sSubPr>
                        <m:ctrlPr>
                          <a:rPr lang="en-US" altLang="zh-CN" sz="2400" i="1">
                            <a:latin typeface="Cambria Math"/>
                            <a:ea typeface="+mn-ea"/>
                          </a:rPr>
                        </m:ctrlPr>
                      </m:sSubPr>
                      <m:e>
                        <m:r>
                          <a:rPr lang="zh-CN" altLang="en-US" sz="2400" i="1">
                            <a:latin typeface="Cambria Math"/>
                            <a:ea typeface="+mn-ea"/>
                          </a:rPr>
                          <m:t>𝜔</m:t>
                        </m:r>
                      </m:e>
                      <m:sub>
                        <m:r>
                          <a:rPr lang="en-US" altLang="zh-CN" sz="2400" i="1">
                            <a:latin typeface="Cambria Math"/>
                            <a:ea typeface="+mn-ea"/>
                          </a:rPr>
                          <m:t>𝑗</m:t>
                        </m:r>
                      </m:sub>
                    </m:sSub>
                  </m:oMath>
                </a14:m>
                <a:endParaRPr lang="en-US" altLang="zh-CN" sz="2400" dirty="0" smtClean="0">
                  <a:latin typeface="Times New Roman" pitchFamily="18" charset="0"/>
                  <a:ea typeface="+mn-ea"/>
                  <a:cs typeface="Times New Roman" pitchFamily="18" charset="0"/>
                </a:endParaRPr>
              </a:p>
              <a:p>
                <a:pPr>
                  <a:lnSpc>
                    <a:spcPct val="150000"/>
                  </a:lnSpc>
                </a:pPr>
                <a:r>
                  <a:rPr lang="zh-CN" altLang="en-US" sz="2400" dirty="0" smtClean="0">
                    <a:latin typeface="Times New Roman" pitchFamily="18" charset="0"/>
                    <a:ea typeface="+mn-ea"/>
                    <a:cs typeface="Times New Roman" pitchFamily="18" charset="0"/>
                  </a:rPr>
                  <a:t>      其中</a:t>
                </a:r>
                <a:r>
                  <a:rPr lang="en-US" altLang="zh-CN" sz="2400" dirty="0">
                    <a:latin typeface="Times New Roman" pitchFamily="18" charset="0"/>
                    <a:ea typeface="+mn-ea"/>
                    <a:cs typeface="Times New Roman" pitchFamily="18" charset="0"/>
                  </a:rPr>
                  <a:t>K</a:t>
                </a:r>
                <a:r>
                  <a:rPr lang="zh-CN" altLang="en-US" sz="2400" dirty="0">
                    <a:latin typeface="Times New Roman" pitchFamily="18" charset="0"/>
                    <a:ea typeface="+mn-ea"/>
                    <a:cs typeface="Times New Roman" pitchFamily="18" charset="0"/>
                  </a:rPr>
                  <a:t>近邻一般采用</a:t>
                </a:r>
                <a:r>
                  <a:rPr lang="en-US" altLang="zh-CN" sz="2400" dirty="0">
                    <a:latin typeface="Times New Roman" pitchFamily="18" charset="0"/>
                    <a:ea typeface="+mn-ea"/>
                    <a:cs typeface="Times New Roman" pitchFamily="18" charset="0"/>
                  </a:rPr>
                  <a:t>k</a:t>
                </a:r>
                <a:r>
                  <a:rPr lang="zh-CN" altLang="en-US" sz="2400" dirty="0">
                    <a:latin typeface="Times New Roman" pitchFamily="18" charset="0"/>
                    <a:ea typeface="+mn-ea"/>
                    <a:cs typeface="Times New Roman" pitchFamily="18" charset="0"/>
                  </a:rPr>
                  <a:t>为</a:t>
                </a:r>
                <a:r>
                  <a:rPr lang="zh-CN" altLang="en-US" sz="2400" dirty="0" smtClean="0">
                    <a:latin typeface="Times New Roman" pitchFamily="18" charset="0"/>
                    <a:ea typeface="+mn-ea"/>
                    <a:cs typeface="Times New Roman" pitchFamily="18" charset="0"/>
                  </a:rPr>
                  <a:t>奇数。</a:t>
                </a:r>
                <a:endParaRPr lang="en-US" altLang="zh-CN" sz="2400" dirty="0">
                  <a:latin typeface="Times New Roman" pitchFamily="18" charset="0"/>
                  <a:ea typeface="+mn-ea"/>
                  <a:cs typeface="Times New Roman" pitchFamily="18" charset="0"/>
                </a:endParaRPr>
              </a:p>
              <a:p>
                <a:endParaRPr lang="en-US" sz="2400" dirty="0">
                  <a:latin typeface="微软雅黑" pitchFamily="34" charset="-122"/>
                  <a:ea typeface="微软雅黑" pitchFamily="34" charset="-122"/>
                </a:endParaRPr>
              </a:p>
            </p:txBody>
          </p:sp>
        </mc:Choice>
        <mc:Fallback xmlns="">
          <p:sp>
            <p:nvSpPr>
              <p:cNvPr id="21" name="Title 1"/>
              <p:cNvSpPr txBox="1">
                <a:spLocks noRot="1" noChangeAspect="1" noMove="1" noResize="1" noEditPoints="1" noAdjustHandles="1" noChangeArrowheads="1" noChangeShapeType="1" noTextEdit="1"/>
              </p:cNvSpPr>
              <p:nvPr/>
            </p:nvSpPr>
            <p:spPr>
              <a:xfrm>
                <a:off x="493307" y="1167572"/>
                <a:ext cx="10880205" cy="2639318"/>
              </a:xfrm>
              <a:prstGeom prst="rect">
                <a:avLst/>
              </a:prstGeom>
              <a:blipFill rotWithShape="1">
                <a:blip r:embed="rId4"/>
                <a:stretch>
                  <a:fillRect l="-896" r="-672"/>
                </a:stretch>
              </a:blipFill>
            </p:spPr>
            <p:txBody>
              <a:bodyPr/>
              <a:lstStyle/>
              <a:p>
                <a:r>
                  <a:rPr lang="zh-CN" altLang="en-US">
                    <a:noFill/>
                  </a:rPr>
                  <a:t> </a:t>
                </a:r>
              </a:p>
            </p:txBody>
          </p:sp>
        </mc:Fallback>
      </mc:AlternateContent>
      <p:grpSp>
        <p:nvGrpSpPr>
          <p:cNvPr id="12" name="组合 11"/>
          <p:cNvGrpSpPr/>
          <p:nvPr/>
        </p:nvGrpSpPr>
        <p:grpSpPr>
          <a:xfrm>
            <a:off x="-232823" y="92287"/>
            <a:ext cx="9376823" cy="523220"/>
            <a:chOff x="-310431" y="200183"/>
            <a:chExt cx="12502430" cy="523220"/>
          </a:xfrm>
        </p:grpSpPr>
        <p:sp>
          <p:nvSpPr>
            <p:cNvPr id="13" name="矩形 12"/>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5"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6" name="矩形 15"/>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8"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算法规则</a:t>
            </a:r>
            <a:endParaRPr lang="en-US" sz="2400" dirty="0">
              <a:latin typeface="+mn-ea"/>
              <a:ea typeface="+mn-ea"/>
              <a:cs typeface="+mn-cs"/>
            </a:endParaRPr>
          </a:p>
        </p:txBody>
      </p:sp>
      <p:grpSp>
        <p:nvGrpSpPr>
          <p:cNvPr id="19" name="组合 18"/>
          <p:cNvGrpSpPr/>
          <p:nvPr/>
        </p:nvGrpSpPr>
        <p:grpSpPr>
          <a:xfrm>
            <a:off x="715864" y="741503"/>
            <a:ext cx="240569" cy="317920"/>
            <a:chOff x="7618710" y="3833560"/>
            <a:chExt cx="548230" cy="547940"/>
          </a:xfrm>
          <a:solidFill>
            <a:schemeClr val="accent1"/>
          </a:solidFill>
        </p:grpSpPr>
        <p:sp>
          <p:nvSpPr>
            <p:cNvPr id="20"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2"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3242681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7" name="TextBox 16"/>
          <p:cNvSpPr txBox="1"/>
          <p:nvPr/>
        </p:nvSpPr>
        <p:spPr>
          <a:xfrm>
            <a:off x="847138" y="1511521"/>
            <a:ext cx="7378136" cy="341632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）计算待分类点与已知类别的点之间的</a:t>
            </a:r>
            <a:r>
              <a:rPr lang="zh-CN" altLang="en-US" sz="2400" dirty="0" smtClean="0">
                <a:latin typeface="Times New Roman" pitchFamily="18" charset="0"/>
                <a:cs typeface="Times New Roman" pitchFamily="18" charset="0"/>
              </a:rPr>
              <a:t>距离；</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）按照距离递增次序</a:t>
            </a:r>
            <a:r>
              <a:rPr lang="zh-CN" altLang="en-US" sz="2400" dirty="0" smtClean="0">
                <a:latin typeface="Times New Roman" pitchFamily="18" charset="0"/>
                <a:cs typeface="Times New Roman" pitchFamily="18" charset="0"/>
              </a:rPr>
              <a:t>排序；</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3</a:t>
            </a:r>
            <a:r>
              <a:rPr lang="zh-CN" altLang="en-US" sz="2400" dirty="0">
                <a:latin typeface="Times New Roman" pitchFamily="18" charset="0"/>
                <a:cs typeface="Times New Roman" pitchFamily="18" charset="0"/>
              </a:rPr>
              <a:t>）选取与待分类点距离最小的</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a:t>
            </a:r>
            <a:r>
              <a:rPr lang="zh-CN" altLang="en-US" sz="2400" dirty="0" smtClean="0">
                <a:latin typeface="Times New Roman" pitchFamily="18" charset="0"/>
                <a:cs typeface="Times New Roman" pitchFamily="18" charset="0"/>
              </a:rPr>
              <a:t>点；</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4</a:t>
            </a:r>
            <a:r>
              <a:rPr lang="zh-CN" altLang="en-US" sz="2400" dirty="0">
                <a:latin typeface="Times New Roman" pitchFamily="18" charset="0"/>
                <a:cs typeface="Times New Roman" pitchFamily="18" charset="0"/>
              </a:rPr>
              <a:t>）确定前</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个点所在类别的出现</a:t>
            </a:r>
            <a:r>
              <a:rPr lang="zh-CN" altLang="en-US" sz="2400" dirty="0" smtClean="0">
                <a:latin typeface="Times New Roman" pitchFamily="18" charset="0"/>
                <a:cs typeface="Times New Roman" pitchFamily="18" charset="0"/>
              </a:rPr>
              <a:t>次数；</a:t>
            </a:r>
            <a:endParaRPr lang="zh-CN" altLang="en-US"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5</a:t>
            </a:r>
            <a:r>
              <a:rPr lang="zh-CN" altLang="en-US" sz="2400" dirty="0">
                <a:latin typeface="Times New Roman" pitchFamily="18" charset="0"/>
                <a:cs typeface="Times New Roman" pitchFamily="18" charset="0"/>
              </a:rPr>
              <a:t>）返回前</a:t>
            </a:r>
            <a:r>
              <a:rPr lang="en-US" altLang="zh-CN" sz="2400" dirty="0">
                <a:latin typeface="Times New Roman" pitchFamily="18" charset="0"/>
                <a:cs typeface="Times New Roman" pitchFamily="18" charset="0"/>
              </a:rPr>
              <a:t>k</a:t>
            </a:r>
            <a:r>
              <a:rPr lang="zh-CN" altLang="en-US" sz="2400" dirty="0">
                <a:latin typeface="Times New Roman" pitchFamily="18" charset="0"/>
                <a:cs typeface="Times New Roman" pitchFamily="18" charset="0"/>
              </a:rPr>
              <a:t>个点出现次数最高的类别作为待分类点的预测</a:t>
            </a:r>
            <a:r>
              <a:rPr lang="zh-CN" altLang="en-US" sz="2400" dirty="0" smtClean="0">
                <a:latin typeface="Times New Roman" pitchFamily="18" charset="0"/>
                <a:cs typeface="Times New Roman" pitchFamily="18" charset="0"/>
              </a:rPr>
              <a:t>分类。</a:t>
            </a:r>
            <a:endParaRPr lang="zh-CN" altLang="en-US" sz="2400" dirty="0">
              <a:latin typeface="Times New Roman" pitchFamily="18" charset="0"/>
              <a:cs typeface="Times New Roman" pitchFamily="18" charset="0"/>
            </a:endParaRPr>
          </a:p>
        </p:txBody>
      </p:sp>
      <p:grpSp>
        <p:nvGrpSpPr>
          <p:cNvPr id="9" name="组合 8"/>
          <p:cNvGrpSpPr/>
          <p:nvPr/>
        </p:nvGrpSpPr>
        <p:grpSpPr>
          <a:xfrm>
            <a:off x="-232823" y="92287"/>
            <a:ext cx="9376823" cy="523220"/>
            <a:chOff x="-310431" y="200183"/>
            <a:chExt cx="12502430" cy="523220"/>
          </a:xfrm>
        </p:grpSpPr>
        <p:sp>
          <p:nvSpPr>
            <p:cNvPr id="12" name="矩形 11"/>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3"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4" name="矩形 1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5"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算法基本步骤</a:t>
            </a:r>
            <a:endParaRPr lang="en-US" sz="2400" dirty="0">
              <a:latin typeface="+mn-ea"/>
              <a:ea typeface="+mn-ea"/>
              <a:cs typeface="+mn-cs"/>
            </a:endParaRPr>
          </a:p>
        </p:txBody>
      </p:sp>
      <p:grpSp>
        <p:nvGrpSpPr>
          <p:cNvPr id="16" name="组合 15"/>
          <p:cNvGrpSpPr/>
          <p:nvPr/>
        </p:nvGrpSpPr>
        <p:grpSpPr>
          <a:xfrm>
            <a:off x="715864" y="741503"/>
            <a:ext cx="240569" cy="317920"/>
            <a:chOff x="7618710" y="3833560"/>
            <a:chExt cx="548230" cy="547940"/>
          </a:xfrm>
          <a:solidFill>
            <a:schemeClr val="accent1"/>
          </a:solidFill>
        </p:grpSpPr>
        <p:sp>
          <p:nvSpPr>
            <p:cNvPr id="18"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19"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18289505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4" name="TextBox 13"/>
          <p:cNvSpPr txBox="1"/>
          <p:nvPr/>
        </p:nvSpPr>
        <p:spPr>
          <a:xfrm>
            <a:off x="768626" y="1309866"/>
            <a:ext cx="7491316" cy="1200329"/>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       K</a:t>
            </a:r>
            <a:r>
              <a:rPr lang="zh-CN" altLang="en-US" sz="2400" dirty="0" smtClean="0">
                <a:latin typeface="+mn-ea"/>
                <a:cs typeface="+mj-cs"/>
              </a:rPr>
              <a:t>如果太小，对噪声敏感，</a:t>
            </a:r>
            <a:r>
              <a:rPr lang="zh-CN" altLang="en-US" sz="2400" dirty="0">
                <a:latin typeface="+mn-ea"/>
              </a:rPr>
              <a:t>如果</a:t>
            </a:r>
            <a:r>
              <a:rPr lang="zh-CN" altLang="en-US" sz="2400" dirty="0" smtClean="0">
                <a:latin typeface="+mn-ea"/>
              </a:rPr>
              <a:t>太大，类别界限变模糊，领域区域</a:t>
            </a:r>
            <a:r>
              <a:rPr lang="zh-CN" altLang="en-US" sz="2400" dirty="0">
                <a:latin typeface="+mn-ea"/>
              </a:rPr>
              <a:t>可能包含来自其他类的</a:t>
            </a:r>
            <a:r>
              <a:rPr lang="zh-CN" altLang="en-US" sz="2400" dirty="0" smtClean="0">
                <a:latin typeface="+mn-ea"/>
              </a:rPr>
              <a:t>点。</a:t>
            </a:r>
            <a:endParaRPr lang="zh-CN" altLang="en-US" sz="2400" dirty="0">
              <a:latin typeface="+mn-ea"/>
            </a:endParaRPr>
          </a:p>
          <a:p>
            <a:endParaRPr lang="en-US" sz="2400" dirty="0">
              <a:latin typeface="+mn-ea"/>
              <a:cs typeface="+mj-cs"/>
            </a:endParaRPr>
          </a:p>
        </p:txBody>
      </p:sp>
      <p:sp>
        <p:nvSpPr>
          <p:cNvPr id="13" name="TextBox 12"/>
          <p:cNvSpPr txBox="1"/>
          <p:nvPr/>
        </p:nvSpPr>
        <p:spPr>
          <a:xfrm>
            <a:off x="786635" y="4904575"/>
            <a:ext cx="4643146" cy="461665"/>
          </a:xfrm>
          <a:prstGeom prst="rect">
            <a:avLst/>
          </a:prstGeom>
          <a:noFill/>
        </p:spPr>
        <p:txBody>
          <a:bodyPr wrap="square" rtlCol="0">
            <a:spAutoFit/>
          </a:bodyPr>
          <a:lstStyle/>
          <a:p>
            <a:r>
              <a:rPr lang="zh-CN" altLang="en-US" sz="2400" dirty="0" smtClean="0">
                <a:latin typeface="+mn-ea"/>
              </a:rPr>
              <a:t>解决方案：交叉验证</a:t>
            </a:r>
            <a:endParaRPr lang="en-US" sz="2400" dirty="0">
              <a:latin typeface="+mn-ea"/>
            </a:endParaRPr>
          </a:p>
        </p:txBody>
      </p:sp>
      <p:grpSp>
        <p:nvGrpSpPr>
          <p:cNvPr id="15" name="组合 14"/>
          <p:cNvGrpSpPr/>
          <p:nvPr/>
        </p:nvGrpSpPr>
        <p:grpSpPr>
          <a:xfrm>
            <a:off x="-232823" y="92287"/>
            <a:ext cx="9376823" cy="523220"/>
            <a:chOff x="-310431" y="200183"/>
            <a:chExt cx="12502430" cy="523220"/>
          </a:xfrm>
        </p:grpSpPr>
        <p:sp>
          <p:nvSpPr>
            <p:cNvPr id="16" name="矩形 15"/>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7"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8" name="矩形 17"/>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19"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参数</a:t>
            </a:r>
            <a:r>
              <a:rPr lang="en-US" altLang="zh-CN" sz="2400" dirty="0" smtClean="0">
                <a:latin typeface="Times New Roman" pitchFamily="18" charset="0"/>
                <a:ea typeface="+mn-ea"/>
                <a:cs typeface="Times New Roman" pitchFamily="18" charset="0"/>
              </a:rPr>
              <a:t>K</a:t>
            </a:r>
            <a:r>
              <a:rPr lang="zh-CN" altLang="en-US" sz="2400" dirty="0" smtClean="0">
                <a:latin typeface="+mn-ea"/>
                <a:ea typeface="+mn-ea"/>
                <a:cs typeface="+mn-cs"/>
              </a:rPr>
              <a:t>的选择</a:t>
            </a:r>
            <a:endParaRPr lang="en-US" sz="2400" dirty="0">
              <a:latin typeface="+mn-ea"/>
              <a:ea typeface="+mn-ea"/>
              <a:cs typeface="+mn-cs"/>
            </a:endParaRPr>
          </a:p>
        </p:txBody>
      </p:sp>
      <p:grpSp>
        <p:nvGrpSpPr>
          <p:cNvPr id="20" name="组合 19"/>
          <p:cNvGrpSpPr/>
          <p:nvPr/>
        </p:nvGrpSpPr>
        <p:grpSpPr>
          <a:xfrm>
            <a:off x="715864" y="741503"/>
            <a:ext cx="240569" cy="317920"/>
            <a:chOff x="7618710" y="3833560"/>
            <a:chExt cx="548230" cy="547940"/>
          </a:xfrm>
          <a:solidFill>
            <a:schemeClr val="accent1"/>
          </a:solidFill>
        </p:grpSpPr>
        <p:sp>
          <p:nvSpPr>
            <p:cNvPr id="22"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3"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grpSp>
        <p:nvGrpSpPr>
          <p:cNvPr id="35" name="组合 34"/>
          <p:cNvGrpSpPr/>
          <p:nvPr/>
        </p:nvGrpSpPr>
        <p:grpSpPr>
          <a:xfrm>
            <a:off x="6006308" y="2362381"/>
            <a:ext cx="2399169" cy="2806561"/>
            <a:chOff x="4110087" y="1093634"/>
            <a:chExt cx="3198892" cy="2806561"/>
          </a:xfrm>
        </p:grpSpPr>
        <p:sp>
          <p:nvSpPr>
            <p:cNvPr id="2" name="椭圆 1"/>
            <p:cNvSpPr/>
            <p:nvPr/>
          </p:nvSpPr>
          <p:spPr>
            <a:xfrm>
              <a:off x="5559971" y="2593910"/>
              <a:ext cx="170096" cy="16795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066522" y="2248678"/>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5088293" y="2792963"/>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5887616" y="2323322"/>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805264" y="1922106"/>
              <a:ext cx="1679511" cy="1511559"/>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353310" y="1455574"/>
              <a:ext cx="2660204" cy="2444621"/>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307493" y="1922106"/>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6484775" y="3175517"/>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5143688" y="3579844"/>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4671524" y="2040293"/>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5559002" y="1093634"/>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4110087" y="3359020"/>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4110087" y="1974979"/>
              <a:ext cx="130629" cy="149289"/>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7131697" y="1589314"/>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131697" y="2867607"/>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484775" y="1242923"/>
              <a:ext cx="177282" cy="11196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645019" y="2535598"/>
              <a:ext cx="263300" cy="369332"/>
            </a:xfrm>
            <a:prstGeom prst="rect">
              <a:avLst/>
            </a:prstGeom>
            <a:noFill/>
          </p:spPr>
          <p:txBody>
            <a:bodyPr wrap="square" rtlCol="0">
              <a:spAutoFit/>
            </a:bodyPr>
            <a:lstStyle/>
            <a:p>
              <a:r>
                <a:rPr lang="zh-CN" altLang="en-US" dirty="0" smtClean="0"/>
                <a:t>？</a:t>
              </a:r>
              <a:endParaRPr lang="zh-CN" altLang="en-US" dirty="0"/>
            </a:p>
          </p:txBody>
        </p:sp>
      </p:grpSp>
      <p:sp>
        <p:nvSpPr>
          <p:cNvPr id="37" name="Title 1"/>
          <p:cNvSpPr txBox="1">
            <a:spLocks/>
          </p:cNvSpPr>
          <p:nvPr/>
        </p:nvSpPr>
        <p:spPr>
          <a:xfrm>
            <a:off x="6683193" y="5441218"/>
            <a:ext cx="1312522" cy="255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smtClean="0">
                <a:latin typeface="Times New Roman" pitchFamily="18" charset="0"/>
                <a:ea typeface="+mn-ea"/>
                <a:cs typeface="Times New Roman" pitchFamily="18" charset="0"/>
              </a:rPr>
              <a:t>图</a:t>
            </a:r>
            <a:r>
              <a:rPr lang="en-US" altLang="zh-CN" sz="1600" dirty="0" smtClean="0">
                <a:latin typeface="Times New Roman" pitchFamily="18" charset="0"/>
                <a:ea typeface="+mn-ea"/>
                <a:cs typeface="Times New Roman" pitchFamily="18" charset="0"/>
              </a:rPr>
              <a:t>4</a:t>
            </a:r>
            <a:r>
              <a:rPr lang="zh-CN" altLang="en-US" sz="1600" dirty="0" smtClean="0">
                <a:latin typeface="Times New Roman" pitchFamily="18" charset="0"/>
                <a:ea typeface="+mn-ea"/>
                <a:cs typeface="Times New Roman" pitchFamily="18" charset="0"/>
              </a:rPr>
              <a:t>：样本分布图</a:t>
            </a:r>
            <a:endParaRPr lang="en-US" sz="1600" dirty="0">
              <a:latin typeface="Times New Roman" pitchFamily="18" charset="0"/>
              <a:ea typeface="+mn-ea"/>
              <a:cs typeface="Times New Roman" pitchFamily="18" charset="0"/>
            </a:endParaRPr>
          </a:p>
        </p:txBody>
      </p:sp>
      <p:sp>
        <p:nvSpPr>
          <p:cNvPr id="36" name="矩形 35"/>
          <p:cNvSpPr/>
          <p:nvPr/>
        </p:nvSpPr>
        <p:spPr>
          <a:xfrm>
            <a:off x="715865" y="2446138"/>
            <a:ext cx="5517837" cy="3323987"/>
          </a:xfrm>
          <a:prstGeom prst="rect">
            <a:avLst/>
          </a:prstGeom>
        </p:spPr>
        <p:txBody>
          <a:bodyPr wrap="square">
            <a:spAutoFit/>
          </a:bodyPr>
          <a:lstStyle/>
          <a:p>
            <a:pPr>
              <a:lnSpc>
                <a:spcPct val="150000"/>
              </a:lnSpc>
            </a:pPr>
            <a:r>
              <a:rPr lang="zh-CN" altLang="en-US" sz="2000" dirty="0" smtClean="0">
                <a:latin typeface="Times New Roman" pitchFamily="18" charset="0"/>
                <a:cs typeface="Times New Roman" pitchFamily="18" charset="0"/>
              </a:rPr>
              <a:t>例：图</a:t>
            </a:r>
            <a:r>
              <a:rPr lang="en-US" altLang="zh-CN" sz="2000" dirty="0" smtClean="0">
                <a:latin typeface="Times New Roman" pitchFamily="18" charset="0"/>
                <a:cs typeface="Times New Roman" pitchFamily="18" charset="0"/>
              </a:rPr>
              <a:t>4</a:t>
            </a:r>
            <a:r>
              <a:rPr lang="zh-CN" altLang="en-US" sz="2000" dirty="0" smtClean="0">
                <a:latin typeface="Times New Roman" pitchFamily="18" charset="0"/>
                <a:cs typeface="Times New Roman" pitchFamily="18" charset="0"/>
              </a:rPr>
              <a:t>中数据集都</a:t>
            </a:r>
            <a:r>
              <a:rPr lang="zh-CN" altLang="en-US" sz="2000" dirty="0">
                <a:latin typeface="Times New Roman" pitchFamily="18" charset="0"/>
                <a:cs typeface="Times New Roman" pitchFamily="18" charset="0"/>
              </a:rPr>
              <a:t>有</a:t>
            </a:r>
            <a:r>
              <a:rPr lang="zh-CN" altLang="en-US" sz="2000" dirty="0" smtClean="0">
                <a:latin typeface="Times New Roman" pitchFamily="18" charset="0"/>
                <a:cs typeface="Times New Roman" pitchFamily="18" charset="0"/>
              </a:rPr>
              <a:t>对应标签</a:t>
            </a:r>
            <a:r>
              <a:rPr lang="zh-CN" altLang="en-US" sz="2000" dirty="0">
                <a:latin typeface="Times New Roman" pitchFamily="18" charset="0"/>
                <a:cs typeface="Times New Roman" pitchFamily="18" charset="0"/>
              </a:rPr>
              <a:t>。一类</a:t>
            </a:r>
            <a:r>
              <a:rPr lang="zh-CN" altLang="en-US" sz="2000" dirty="0" smtClean="0">
                <a:latin typeface="Times New Roman" pitchFamily="18" charset="0"/>
                <a:cs typeface="Times New Roman" pitchFamily="18" charset="0"/>
              </a:rPr>
              <a:t>是红色的</a:t>
            </a:r>
            <a:r>
              <a:rPr lang="zh-CN" altLang="en-US" sz="2000" dirty="0">
                <a:latin typeface="Times New Roman" pitchFamily="18" charset="0"/>
                <a:cs typeface="Times New Roman" pitchFamily="18" charset="0"/>
              </a:rPr>
              <a:t>正方形，一类</a:t>
            </a:r>
            <a:r>
              <a:rPr lang="zh-CN" altLang="en-US" sz="2000" dirty="0" smtClean="0">
                <a:latin typeface="Times New Roman" pitchFamily="18" charset="0"/>
                <a:cs typeface="Times New Roman" pitchFamily="18" charset="0"/>
              </a:rPr>
              <a:t>是绿色</a:t>
            </a:r>
            <a:r>
              <a:rPr lang="zh-CN" altLang="en-US" sz="2000" dirty="0">
                <a:latin typeface="Times New Roman" pitchFamily="18" charset="0"/>
                <a:cs typeface="Times New Roman" pitchFamily="18" charset="0"/>
              </a:rPr>
              <a:t>的三角形</a:t>
            </a:r>
            <a:r>
              <a:rPr lang="zh-CN" altLang="en-US" sz="2000" dirty="0" smtClean="0">
                <a:latin typeface="Times New Roman" pitchFamily="18" charset="0"/>
                <a:cs typeface="Times New Roman" pitchFamily="18" charset="0"/>
              </a:rPr>
              <a:t>，蓝色的</a:t>
            </a:r>
            <a:r>
              <a:rPr lang="zh-CN" altLang="en-US" sz="2000" dirty="0">
                <a:latin typeface="Times New Roman" pitchFamily="18" charset="0"/>
                <a:cs typeface="Times New Roman" pitchFamily="18" charset="0"/>
              </a:rPr>
              <a:t>圆形是待分类的数据。</a:t>
            </a:r>
          </a:p>
          <a:p>
            <a:pPr>
              <a:lnSpc>
                <a:spcPct val="150000"/>
              </a:lnSpc>
            </a:pPr>
            <a:r>
              <a:rPr lang="en-US" altLang="zh-CN" sz="2000" dirty="0">
                <a:latin typeface="Times New Roman" pitchFamily="18" charset="0"/>
                <a:cs typeface="Times New Roman" pitchFamily="18" charset="0"/>
              </a:rPr>
              <a:t>K= 3 </a:t>
            </a:r>
            <a:r>
              <a:rPr lang="zh-CN" altLang="en-US" sz="2000" dirty="0">
                <a:latin typeface="Times New Roman" pitchFamily="18" charset="0"/>
                <a:cs typeface="Times New Roman" pitchFamily="18" charset="0"/>
              </a:rPr>
              <a:t>时，范围</a:t>
            </a:r>
            <a:r>
              <a:rPr lang="zh-CN" altLang="en-US" sz="2000" dirty="0" smtClean="0">
                <a:latin typeface="Times New Roman" pitchFamily="18" charset="0"/>
                <a:cs typeface="Times New Roman" pitchFamily="18" charset="0"/>
              </a:rPr>
              <a:t>内绿色三角形</a:t>
            </a:r>
            <a:r>
              <a:rPr lang="zh-CN" altLang="en-US" sz="2000" dirty="0">
                <a:latin typeface="Times New Roman" pitchFamily="18" charset="0"/>
                <a:cs typeface="Times New Roman" pitchFamily="18" charset="0"/>
              </a:rPr>
              <a:t>多</a:t>
            </a:r>
            <a:r>
              <a:rPr lang="zh-CN" altLang="en-US" sz="2000" dirty="0" smtClean="0">
                <a:latin typeface="Times New Roman" pitchFamily="18" charset="0"/>
                <a:cs typeface="Times New Roman" pitchFamily="18" charset="0"/>
              </a:rPr>
              <a:t>，待</a:t>
            </a:r>
            <a:r>
              <a:rPr lang="zh-CN" altLang="en-US" sz="2000" dirty="0">
                <a:latin typeface="Times New Roman" pitchFamily="18" charset="0"/>
                <a:cs typeface="Times New Roman" pitchFamily="18" charset="0"/>
              </a:rPr>
              <a:t>分类点</a:t>
            </a:r>
            <a:r>
              <a:rPr lang="zh-CN" altLang="en-US" sz="2000" dirty="0" smtClean="0">
                <a:latin typeface="Times New Roman" pitchFamily="18" charset="0"/>
                <a:cs typeface="Times New Roman" pitchFamily="18" charset="0"/>
              </a:rPr>
              <a:t>属于绿色三角形类。</a:t>
            </a:r>
            <a:endParaRPr lang="en-US" altLang="zh-CN" sz="2000" dirty="0" smtClean="0">
              <a:latin typeface="Times New Roman" pitchFamily="18" charset="0"/>
              <a:cs typeface="Times New Roman" pitchFamily="18" charset="0"/>
            </a:endParaRPr>
          </a:p>
          <a:p>
            <a:pPr>
              <a:lnSpc>
                <a:spcPct val="150000"/>
              </a:lnSpc>
            </a:pPr>
            <a:r>
              <a:rPr lang="en-US" altLang="zh-CN" sz="2000" dirty="0" smtClean="0">
                <a:latin typeface="Times New Roman" pitchFamily="18" charset="0"/>
                <a:cs typeface="Times New Roman" pitchFamily="18" charset="0"/>
              </a:rPr>
              <a:t>K</a:t>
            </a:r>
            <a:r>
              <a:rPr lang="en-US" altLang="zh-CN" sz="2000" dirty="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7 </a:t>
            </a:r>
            <a:r>
              <a:rPr lang="zh-CN" altLang="en-US" sz="2000" dirty="0">
                <a:latin typeface="Times New Roman" pitchFamily="18" charset="0"/>
                <a:cs typeface="Times New Roman" pitchFamily="18" charset="0"/>
              </a:rPr>
              <a:t>时，范围</a:t>
            </a:r>
            <a:r>
              <a:rPr lang="zh-CN" altLang="en-US" sz="2000" dirty="0" smtClean="0">
                <a:latin typeface="Times New Roman" pitchFamily="18" charset="0"/>
                <a:cs typeface="Times New Roman" pitchFamily="18" charset="0"/>
              </a:rPr>
              <a:t>内红色正方形</a:t>
            </a:r>
            <a:r>
              <a:rPr lang="zh-CN" altLang="en-US" sz="2000" dirty="0">
                <a:latin typeface="Times New Roman" pitchFamily="18" charset="0"/>
                <a:cs typeface="Times New Roman" pitchFamily="18" charset="0"/>
              </a:rPr>
              <a:t>多</a:t>
            </a:r>
            <a:r>
              <a:rPr lang="zh-CN" altLang="en-US" sz="2000" dirty="0" smtClean="0">
                <a:latin typeface="Times New Roman" pitchFamily="18" charset="0"/>
                <a:cs typeface="Times New Roman" pitchFamily="18" charset="0"/>
              </a:rPr>
              <a:t>，待</a:t>
            </a:r>
            <a:r>
              <a:rPr lang="zh-CN" altLang="en-US" sz="2000" dirty="0">
                <a:latin typeface="Times New Roman" pitchFamily="18" charset="0"/>
                <a:cs typeface="Times New Roman" pitchFamily="18" charset="0"/>
              </a:rPr>
              <a:t>分类点</a:t>
            </a:r>
            <a:r>
              <a:rPr lang="zh-CN" altLang="en-US" sz="2000" dirty="0" smtClean="0">
                <a:latin typeface="Times New Roman" pitchFamily="18" charset="0"/>
                <a:cs typeface="Times New Roman" pitchFamily="18" charset="0"/>
              </a:rPr>
              <a:t>属于红色正方形类。</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82503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3" name="TextBox 12"/>
          <p:cNvSpPr txBox="1"/>
          <p:nvPr/>
        </p:nvSpPr>
        <p:spPr>
          <a:xfrm>
            <a:off x="1133670" y="4202217"/>
            <a:ext cx="4643146" cy="830997"/>
          </a:xfrm>
          <a:prstGeom prst="rect">
            <a:avLst/>
          </a:prstGeom>
          <a:noFill/>
        </p:spPr>
        <p:txBody>
          <a:bodyPr wrap="square" rtlCol="0">
            <a:spAutoFit/>
          </a:bodyPr>
          <a:lstStyle/>
          <a:p>
            <a:r>
              <a:rPr lang="zh-CN" altLang="en-US" sz="2400" dirty="0" smtClean="0"/>
              <a:t>解决方案：将向量归一化为单位长度</a:t>
            </a:r>
            <a:endParaRPr lang="en-US" sz="2400" dirty="0"/>
          </a:p>
        </p:txBody>
      </p:sp>
      <p:sp>
        <p:nvSpPr>
          <p:cNvPr id="16" name="Title 1"/>
          <p:cNvSpPr txBox="1">
            <a:spLocks/>
          </p:cNvSpPr>
          <p:nvPr/>
        </p:nvSpPr>
        <p:spPr>
          <a:xfrm>
            <a:off x="1096930" y="705329"/>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rPr>
              <a:t>利用欧式距离度量可能会得到反直观结果：</a:t>
            </a:r>
            <a:endParaRPr lang="en-US" sz="2400" dirty="0">
              <a:latin typeface="+mn-ea"/>
              <a:ea typeface="+mn-ea"/>
            </a:endParaRPr>
          </a:p>
        </p:txBody>
      </p:sp>
      <p:sp>
        <p:nvSpPr>
          <p:cNvPr id="15" name="Title 1"/>
          <p:cNvSpPr txBox="1">
            <a:spLocks/>
          </p:cNvSpPr>
          <p:nvPr/>
        </p:nvSpPr>
        <p:spPr>
          <a:xfrm>
            <a:off x="1133669" y="1489076"/>
            <a:ext cx="6172200" cy="3424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rPr>
              <a:t>例子：</a:t>
            </a:r>
            <a:endParaRPr lang="en-US" sz="2400" dirty="0">
              <a:latin typeface="+mn-ea"/>
              <a:ea typeface="+mn-ea"/>
            </a:endParaRPr>
          </a:p>
        </p:txBody>
      </p:sp>
      <p:grpSp>
        <p:nvGrpSpPr>
          <p:cNvPr id="2" name="组合 1"/>
          <p:cNvGrpSpPr/>
          <p:nvPr/>
        </p:nvGrpSpPr>
        <p:grpSpPr>
          <a:xfrm>
            <a:off x="1458991" y="2122293"/>
            <a:ext cx="5552964" cy="2003286"/>
            <a:chOff x="1945321" y="2122292"/>
            <a:chExt cx="7403952" cy="2003286"/>
          </a:xfrm>
        </p:grpSpPr>
        <p:sp>
          <p:nvSpPr>
            <p:cNvPr id="18" name="Text Box 4"/>
            <p:cNvSpPr txBox="1">
              <a:spLocks noChangeArrowheads="1"/>
            </p:cNvSpPr>
            <p:nvPr/>
          </p:nvSpPr>
          <p:spPr bwMode="auto">
            <a:xfrm>
              <a:off x="1945321" y="2122292"/>
              <a:ext cx="2897267"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1 1 1 1 1 1 1 1 1 1 0</a:t>
              </a:r>
            </a:p>
          </p:txBody>
        </p:sp>
        <p:sp>
          <p:nvSpPr>
            <p:cNvPr id="19" name="Text Box 5"/>
            <p:cNvSpPr txBox="1">
              <a:spLocks noChangeArrowheads="1"/>
            </p:cNvSpPr>
            <p:nvPr/>
          </p:nvSpPr>
          <p:spPr bwMode="auto">
            <a:xfrm>
              <a:off x="1945321" y="2808092"/>
              <a:ext cx="2897267"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0 1 1 1 1 1 1 1 1 1 1</a:t>
              </a:r>
            </a:p>
          </p:txBody>
        </p:sp>
        <p:sp>
          <p:nvSpPr>
            <p:cNvPr id="20" name="Text Box 6"/>
            <p:cNvSpPr txBox="1">
              <a:spLocks noChangeArrowheads="1"/>
            </p:cNvSpPr>
            <p:nvPr/>
          </p:nvSpPr>
          <p:spPr bwMode="auto">
            <a:xfrm>
              <a:off x="6364921" y="2134992"/>
              <a:ext cx="2984352"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1 0 0 0 0 0 0 0 0 0 0</a:t>
              </a:r>
            </a:p>
          </p:txBody>
        </p:sp>
        <p:sp>
          <p:nvSpPr>
            <p:cNvPr id="22" name="Text Box 7"/>
            <p:cNvSpPr txBox="1">
              <a:spLocks noChangeArrowheads="1"/>
            </p:cNvSpPr>
            <p:nvPr/>
          </p:nvSpPr>
          <p:spPr bwMode="auto">
            <a:xfrm>
              <a:off x="6364921" y="2820792"/>
              <a:ext cx="2984352" cy="830997"/>
            </a:xfrm>
            <a:prstGeom prst="rect">
              <a:avLst/>
            </a:prstGeom>
            <a:noFill/>
            <a:ln w="12700">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0 0 0 0 0 0 0 0 0 0 1</a:t>
              </a:r>
            </a:p>
          </p:txBody>
        </p:sp>
        <p:sp>
          <p:nvSpPr>
            <p:cNvPr id="23" name="Rectangle 8"/>
            <p:cNvSpPr>
              <a:spLocks noChangeArrowheads="1"/>
            </p:cNvSpPr>
            <p:nvPr/>
          </p:nvSpPr>
          <p:spPr bwMode="auto">
            <a:xfrm>
              <a:off x="5450521" y="2439792"/>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defTabSz="914400" eaLnBrk="0" fontAlgn="auto" latinLnBrk="0" hangingPunct="0">
                <a:lnSpc>
                  <a:spcPct val="100000"/>
                </a:lnSpc>
                <a:spcBef>
                  <a:spcPct val="10000"/>
                </a:spcBef>
                <a:spcAft>
                  <a:spcPts val="400"/>
                </a:spcAft>
                <a:buClr>
                  <a:srgbClr val="0C7B9C"/>
                </a:buClr>
                <a:buSzPct val="75000"/>
                <a:buFont typeface="Monotype Sorts" charset="0"/>
                <a:buNone/>
                <a:tabLst/>
                <a:defRPr/>
              </a:pPr>
              <a:r>
                <a:rPr kumimoji="0" lang="en-US" sz="2400" b="0" i="0" u="none" strike="noStrike" kern="0" cap="none" spc="0" normalizeH="0" baseline="0" noProof="0" smtClean="0">
                  <a:ln>
                    <a:noFill/>
                  </a:ln>
                  <a:effectLst/>
                  <a:uLnTx/>
                  <a:uFillTx/>
                  <a:latin typeface="Times New Roman" pitchFamily="18" charset="0"/>
                  <a:cs typeface="Times New Roman" pitchFamily="18" charset="0"/>
                </a:rPr>
                <a:t>vs</a:t>
              </a:r>
            </a:p>
          </p:txBody>
        </p:sp>
        <p:sp>
          <p:nvSpPr>
            <p:cNvPr id="24" name="Text Box 9"/>
            <p:cNvSpPr txBox="1">
              <a:spLocks noChangeArrowheads="1"/>
            </p:cNvSpPr>
            <p:nvPr/>
          </p:nvSpPr>
          <p:spPr bwMode="auto">
            <a:xfrm>
              <a:off x="2783521" y="3417692"/>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d = 1.4142</a:t>
              </a:r>
            </a:p>
          </p:txBody>
        </p:sp>
        <p:sp>
          <p:nvSpPr>
            <p:cNvPr id="25" name="Text Box 10"/>
            <p:cNvSpPr txBox="1">
              <a:spLocks noChangeArrowheads="1"/>
            </p:cNvSpPr>
            <p:nvPr/>
          </p:nvSpPr>
          <p:spPr bwMode="auto">
            <a:xfrm>
              <a:off x="7203121" y="3417692"/>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folHlink"/>
                  </a:solidFill>
                  <a:latin typeface="Times New Roman" charset="0"/>
                  <a:ea typeface="ＭＳ Ｐゴシック" charset="0"/>
                </a:defRPr>
              </a:lvl1pPr>
              <a:lvl2pPr marL="742950" indent="-285750" eaLnBrk="0" hangingPunct="0">
                <a:defRPr sz="2800" b="1">
                  <a:solidFill>
                    <a:schemeClr val="folHlink"/>
                  </a:solidFill>
                  <a:latin typeface="Times New Roman" charset="0"/>
                  <a:ea typeface="ＭＳ Ｐゴシック" charset="0"/>
                </a:defRPr>
              </a:lvl2pPr>
              <a:lvl3pPr marL="1143000" indent="-228600" eaLnBrk="0" hangingPunct="0">
                <a:defRPr sz="2800" b="1">
                  <a:solidFill>
                    <a:schemeClr val="folHlink"/>
                  </a:solidFill>
                  <a:latin typeface="Times New Roman" charset="0"/>
                  <a:ea typeface="ＭＳ Ｐゴシック" charset="0"/>
                </a:defRPr>
              </a:lvl3pPr>
              <a:lvl4pPr marL="1600200" indent="-228600" eaLnBrk="0" hangingPunct="0">
                <a:defRPr sz="2800" b="1">
                  <a:solidFill>
                    <a:schemeClr val="folHlink"/>
                  </a:solidFill>
                  <a:latin typeface="Times New Roman" charset="0"/>
                  <a:ea typeface="ＭＳ Ｐゴシック" charset="0"/>
                </a:defRPr>
              </a:lvl4pPr>
              <a:lvl5pPr marL="2057400" indent="-228600" eaLnBrk="0" hangingPunct="0">
                <a:defRPr sz="2800" b="1">
                  <a:solidFill>
                    <a:schemeClr val="folHlink"/>
                  </a:solidFill>
                  <a:latin typeface="Times New Roman" charset="0"/>
                  <a:ea typeface="ＭＳ Ｐゴシック" charset="0"/>
                </a:defRPr>
              </a:lvl5pPr>
              <a:lvl6pPr marL="2514600" indent="-228600" eaLnBrk="0" fontAlgn="base" hangingPunct="0">
                <a:spcBef>
                  <a:spcPct val="0"/>
                </a:spcBef>
                <a:spcAft>
                  <a:spcPct val="0"/>
                </a:spcAft>
                <a:defRPr sz="2800" b="1">
                  <a:solidFill>
                    <a:schemeClr val="folHlink"/>
                  </a:solidFill>
                  <a:latin typeface="Times New Roman" charset="0"/>
                  <a:ea typeface="ＭＳ Ｐゴシック" charset="0"/>
                </a:defRPr>
              </a:lvl6pPr>
              <a:lvl7pPr marL="2971800" indent="-228600" eaLnBrk="0" fontAlgn="base" hangingPunct="0">
                <a:spcBef>
                  <a:spcPct val="0"/>
                </a:spcBef>
                <a:spcAft>
                  <a:spcPct val="0"/>
                </a:spcAft>
                <a:defRPr sz="2800" b="1">
                  <a:solidFill>
                    <a:schemeClr val="folHlink"/>
                  </a:solidFill>
                  <a:latin typeface="Times New Roman" charset="0"/>
                  <a:ea typeface="ＭＳ Ｐゴシック" charset="0"/>
                </a:defRPr>
              </a:lvl7pPr>
              <a:lvl8pPr marL="3429000" indent="-228600" eaLnBrk="0" fontAlgn="base" hangingPunct="0">
                <a:spcBef>
                  <a:spcPct val="0"/>
                </a:spcBef>
                <a:spcAft>
                  <a:spcPct val="0"/>
                </a:spcAft>
                <a:defRPr sz="2800" b="1">
                  <a:solidFill>
                    <a:schemeClr val="folHlink"/>
                  </a:solidFill>
                  <a:latin typeface="Times New Roman" charset="0"/>
                  <a:ea typeface="ＭＳ Ｐゴシック" charset="0"/>
                </a:defRPr>
              </a:lvl8pPr>
              <a:lvl9pPr marL="3886200" indent="-228600" eaLnBrk="0" fontAlgn="base" hangingPunct="0">
                <a:spcBef>
                  <a:spcPct val="0"/>
                </a:spcBef>
                <a:spcAft>
                  <a:spcPct val="0"/>
                </a:spcAft>
                <a:defRPr sz="2800" b="1">
                  <a:solidFill>
                    <a:schemeClr val="folHlink"/>
                  </a:solidFill>
                  <a:latin typeface="Times New Roman" charset="0"/>
                  <a:ea typeface="ＭＳ Ｐゴシック" charset="0"/>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d = 1.4142</a:t>
              </a:r>
            </a:p>
          </p:txBody>
        </p:sp>
      </p:grpSp>
      <p:grpSp>
        <p:nvGrpSpPr>
          <p:cNvPr id="17" name="组合 16"/>
          <p:cNvGrpSpPr/>
          <p:nvPr/>
        </p:nvGrpSpPr>
        <p:grpSpPr>
          <a:xfrm>
            <a:off x="-232823" y="92287"/>
            <a:ext cx="9376823" cy="523220"/>
            <a:chOff x="-310431" y="200183"/>
            <a:chExt cx="12502430" cy="523220"/>
          </a:xfrm>
        </p:grpSpPr>
        <p:sp>
          <p:nvSpPr>
            <p:cNvPr id="21" name="矩形 20"/>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26"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27" name="矩形 26"/>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grpSp>
        <p:nvGrpSpPr>
          <p:cNvPr id="28" name="组合 27"/>
          <p:cNvGrpSpPr/>
          <p:nvPr/>
        </p:nvGrpSpPr>
        <p:grpSpPr>
          <a:xfrm>
            <a:off x="715864" y="741503"/>
            <a:ext cx="240569" cy="317920"/>
            <a:chOff x="7618710" y="3833560"/>
            <a:chExt cx="548230" cy="547940"/>
          </a:xfrm>
          <a:solidFill>
            <a:schemeClr val="accent1"/>
          </a:solidFill>
        </p:grpSpPr>
        <p:sp>
          <p:nvSpPr>
            <p:cNvPr id="29"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30"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960486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40" y="6453337"/>
            <a:ext cx="767793" cy="291831"/>
          </a:xfrm>
          <a:prstGeom prst="rect">
            <a:avLst/>
          </a:prstGeom>
        </p:spPr>
      </p:pic>
      <p:sp>
        <p:nvSpPr>
          <p:cNvPr id="14" name="TextBox 13"/>
          <p:cNvSpPr txBox="1"/>
          <p:nvPr/>
        </p:nvSpPr>
        <p:spPr>
          <a:xfrm>
            <a:off x="675302" y="1468182"/>
            <a:ext cx="7365353" cy="2862322"/>
          </a:xfrm>
          <a:prstGeom prst="rect">
            <a:avLst/>
          </a:prstGeom>
          <a:noFill/>
        </p:spPr>
        <p:txBody>
          <a:bodyPr wrap="square" rtlCol="0">
            <a:spAutoFit/>
          </a:bodyPr>
          <a:lstStyle/>
          <a:p>
            <a:pPr marL="342900" indent="-342900">
              <a:lnSpc>
                <a:spcPct val="150000"/>
              </a:lnSpc>
              <a:buClr>
                <a:schemeClr val="accent1">
                  <a:lumMod val="75000"/>
                </a:schemeClr>
              </a:buClr>
              <a:buFont typeface="Arial" pitchFamily="34" charset="0"/>
              <a:buChar char="•"/>
            </a:pPr>
            <a:r>
              <a:rPr lang="zh-CN" altLang="en-US" sz="2400" dirty="0" smtClean="0">
                <a:latin typeface="+mn-ea"/>
                <a:cs typeface="+mj-cs"/>
              </a:rPr>
              <a:t>简单，易于尝试；</a:t>
            </a:r>
            <a:endParaRPr lang="en-US" altLang="zh-CN" sz="2400" dirty="0" smtClean="0">
              <a:latin typeface="+mn-ea"/>
              <a:cs typeface="+mj-cs"/>
            </a:endParaRPr>
          </a:p>
          <a:p>
            <a:pPr marL="342900" indent="-342900">
              <a:lnSpc>
                <a:spcPct val="150000"/>
              </a:lnSpc>
              <a:buClr>
                <a:schemeClr val="accent1">
                  <a:lumMod val="75000"/>
                </a:schemeClr>
              </a:buClr>
              <a:buFont typeface="Arial" pitchFamily="34" charset="0"/>
              <a:buChar char="•"/>
            </a:pPr>
            <a:r>
              <a:rPr lang="zh-CN" altLang="en-US" sz="2400" dirty="0">
                <a:latin typeface="+mn-ea"/>
              </a:rPr>
              <a:t>决策边界</a:t>
            </a:r>
            <a:r>
              <a:rPr lang="zh-CN" altLang="en-US" sz="2400" dirty="0" smtClean="0">
                <a:latin typeface="+mn-ea"/>
              </a:rPr>
              <a:t>灵活；</a:t>
            </a:r>
            <a:endParaRPr lang="en-US" altLang="zh-CN" sz="2400" dirty="0" smtClean="0">
              <a:latin typeface="+mn-ea"/>
            </a:endParaRPr>
          </a:p>
          <a:p>
            <a:pPr marL="342900" indent="-342900">
              <a:lnSpc>
                <a:spcPct val="150000"/>
              </a:lnSpc>
              <a:buClr>
                <a:schemeClr val="accent1">
                  <a:lumMod val="75000"/>
                </a:schemeClr>
              </a:buClr>
              <a:buFont typeface="Arial" pitchFamily="34" charset="0"/>
              <a:buChar char="•"/>
            </a:pPr>
            <a:r>
              <a:rPr lang="zh-CN" altLang="en-US" sz="2400" dirty="0">
                <a:latin typeface="+mn-ea"/>
              </a:rPr>
              <a:t>计算机存储容量和计算量</a:t>
            </a:r>
            <a:r>
              <a:rPr lang="zh-CN" altLang="en-US" sz="2400" dirty="0" smtClean="0">
                <a:latin typeface="+mn-ea"/>
              </a:rPr>
              <a:t>大；</a:t>
            </a:r>
            <a:endParaRPr lang="en-US" altLang="zh-CN" sz="2400" dirty="0" smtClean="0">
              <a:latin typeface="+mn-ea"/>
            </a:endParaRPr>
          </a:p>
          <a:p>
            <a:pPr marL="342900" indent="-342900">
              <a:lnSpc>
                <a:spcPct val="150000"/>
              </a:lnSpc>
              <a:buClr>
                <a:schemeClr val="accent1">
                  <a:lumMod val="75000"/>
                </a:schemeClr>
              </a:buClr>
              <a:buFont typeface="Arial" pitchFamily="34" charset="0"/>
              <a:buChar char="•"/>
            </a:pPr>
            <a:r>
              <a:rPr lang="zh-CN" altLang="en-US" sz="2400" dirty="0">
                <a:latin typeface="+mn-ea"/>
              </a:rPr>
              <a:t>错误率的上下界都是在一倍到两倍贝叶斯决策方法的错误率范围</a:t>
            </a:r>
            <a:r>
              <a:rPr lang="zh-CN" altLang="en-US" sz="2400" dirty="0" smtClean="0">
                <a:latin typeface="+mn-ea"/>
              </a:rPr>
              <a:t>内。</a:t>
            </a:r>
            <a:endParaRPr lang="en-US" altLang="zh-CN" sz="2400" dirty="0">
              <a:latin typeface="+mn-ea"/>
            </a:endParaRPr>
          </a:p>
        </p:txBody>
      </p:sp>
      <p:grpSp>
        <p:nvGrpSpPr>
          <p:cNvPr id="16" name="组合 15"/>
          <p:cNvGrpSpPr/>
          <p:nvPr/>
        </p:nvGrpSpPr>
        <p:grpSpPr>
          <a:xfrm>
            <a:off x="-232823" y="92287"/>
            <a:ext cx="9376823" cy="523220"/>
            <a:chOff x="-310431" y="200183"/>
            <a:chExt cx="12502430" cy="523220"/>
          </a:xfrm>
        </p:grpSpPr>
        <p:sp>
          <p:nvSpPr>
            <p:cNvPr id="17" name="矩形 16"/>
            <p:cNvSpPr/>
            <p:nvPr/>
          </p:nvSpPr>
          <p:spPr>
            <a:xfrm>
              <a:off x="4110086" y="247949"/>
              <a:ext cx="808191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sp>
          <p:nvSpPr>
            <p:cNvPr id="18" name="TextBox 27"/>
            <p:cNvSpPr txBox="1"/>
            <p:nvPr/>
          </p:nvSpPr>
          <p:spPr>
            <a:xfrm>
              <a:off x="-310431" y="200183"/>
              <a:ext cx="3855952" cy="523220"/>
            </a:xfrm>
            <a:prstGeom prst="rect">
              <a:avLst/>
            </a:prstGeom>
            <a:noFill/>
          </p:spPr>
          <p:txBody>
            <a:bodyPr wrap="square" rtlCol="0">
              <a:spAutoFit/>
            </a:bodyPr>
            <a:lstStyle>
              <a:defPPr>
                <a:defRPr lang="zh-CN"/>
              </a:defPPr>
              <a:lvl1pPr algn="r">
                <a:defRPr sz="1200">
                  <a:solidFill>
                    <a:srgbClr val="232B36"/>
                  </a:solidFill>
                  <a:latin typeface="Arial Rounded MT Bold" pitchFamily="34" charset="0"/>
                </a:defRPr>
              </a:lvl1pPr>
            </a:lstStyle>
            <a:p>
              <a:pPr algn="ctr"/>
              <a:r>
                <a:rPr lang="en-US" altLang="zh-CN" sz="2800" dirty="0" smtClean="0">
                  <a:solidFill>
                    <a:srgbClr val="084772"/>
                  </a:solidFill>
                  <a:latin typeface="Times New Roman" pitchFamily="18" charset="0"/>
                  <a:cs typeface="Times New Roman" pitchFamily="18" charset="0"/>
                </a:rPr>
                <a:t>K-</a:t>
              </a:r>
              <a:r>
                <a:rPr lang="zh-CN" altLang="en-US" sz="2800" dirty="0" smtClean="0">
                  <a:solidFill>
                    <a:srgbClr val="084772"/>
                  </a:solidFill>
                  <a:latin typeface="Times New Roman" pitchFamily="18" charset="0"/>
                  <a:cs typeface="Times New Roman" pitchFamily="18" charset="0"/>
                </a:rPr>
                <a:t>近邻法</a:t>
              </a:r>
              <a:endParaRPr lang="zh-CN" altLang="en-US" sz="2800" dirty="0">
                <a:solidFill>
                  <a:srgbClr val="084772"/>
                </a:solidFill>
                <a:latin typeface="Times New Roman" pitchFamily="18" charset="0"/>
                <a:cs typeface="Times New Roman" pitchFamily="18" charset="0"/>
              </a:endParaRPr>
            </a:p>
          </p:txBody>
        </p:sp>
        <p:sp>
          <p:nvSpPr>
            <p:cNvPr id="19" name="矩形 18"/>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sp>
        <p:nvSpPr>
          <p:cNvPr id="20" name="Title 1"/>
          <p:cNvSpPr txBox="1">
            <a:spLocks/>
          </p:cNvSpPr>
          <p:nvPr/>
        </p:nvSpPr>
        <p:spPr>
          <a:xfrm>
            <a:off x="1029716" y="679498"/>
            <a:ext cx="5915025" cy="511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cs typeface="+mn-cs"/>
              </a:rPr>
              <a:t>特点</a:t>
            </a:r>
            <a:endParaRPr lang="en-US" sz="2400" dirty="0">
              <a:latin typeface="+mn-ea"/>
              <a:ea typeface="+mn-ea"/>
              <a:cs typeface="+mn-cs"/>
            </a:endParaRPr>
          </a:p>
        </p:txBody>
      </p:sp>
      <p:grpSp>
        <p:nvGrpSpPr>
          <p:cNvPr id="22" name="组合 21"/>
          <p:cNvGrpSpPr/>
          <p:nvPr/>
        </p:nvGrpSpPr>
        <p:grpSpPr>
          <a:xfrm>
            <a:off x="715864" y="741503"/>
            <a:ext cx="240569" cy="317920"/>
            <a:chOff x="7618710" y="3833560"/>
            <a:chExt cx="548230" cy="547940"/>
          </a:xfrm>
          <a:solidFill>
            <a:schemeClr val="accent1"/>
          </a:solidFill>
        </p:grpSpPr>
        <p:sp>
          <p:nvSpPr>
            <p:cNvPr id="23"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sp>
          <p:nvSpPr>
            <p:cNvPr id="24"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sz="2000">
                <a:latin typeface="+mn-ea"/>
              </a:endParaRPr>
            </a:p>
          </p:txBody>
        </p:sp>
      </p:grpSp>
    </p:spTree>
    <p:extLst>
      <p:ext uri="{BB962C8B-B14F-4D97-AF65-F5344CB8AC3E}">
        <p14:creationId xmlns:p14="http://schemas.microsoft.com/office/powerpoint/2010/main" val="2136082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468313" y="765175"/>
            <a:ext cx="4586287" cy="1143000"/>
          </a:xfrm>
        </p:spPr>
        <p:txBody>
          <a:bodyPr/>
          <a:lstStyle/>
          <a:p>
            <a:pPr eaLnBrk="1" hangingPunct="1"/>
            <a:r>
              <a:rPr lang="zh-CN" altLang="en-US" smtClean="0"/>
              <a:t>训练数据集</a:t>
            </a:r>
          </a:p>
        </p:txBody>
      </p:sp>
      <p:graphicFrame>
        <p:nvGraphicFramePr>
          <p:cNvPr id="34819" name="Object 3"/>
          <p:cNvGraphicFramePr>
            <a:graphicFrameLocks noGrp="1"/>
          </p:cNvGraphicFramePr>
          <p:nvPr>
            <p:ph type="body" idx="4294967295"/>
          </p:nvPr>
        </p:nvGraphicFramePr>
        <p:xfrm>
          <a:off x="2236788" y="1735138"/>
          <a:ext cx="6450012" cy="4256087"/>
        </p:xfrm>
        <a:graphic>
          <a:graphicData uri="http://schemas.openxmlformats.org/presentationml/2006/ole">
            <mc:AlternateContent xmlns:mc="http://schemas.openxmlformats.org/markup-compatibility/2006">
              <mc:Choice xmlns:v="urn:schemas-microsoft-com:vml" Requires="v">
                <p:oleObj spid="_x0000_s7173" name="Worksheet" r:id="rId3" imgW="6115431" imgH="4458208" progId="Excel.Sheet.8">
                  <p:embed/>
                </p:oleObj>
              </mc:Choice>
              <mc:Fallback>
                <p:oleObj name="Worksheet" r:id="rId3" imgW="6115431" imgH="4458208"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1735138"/>
                        <a:ext cx="6450012" cy="425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228600" y="2133600"/>
            <a:ext cx="19050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楷体" pitchFamily="49" charset="-122"/>
              </a:defRPr>
            </a:lvl1pPr>
            <a:lvl2pPr marL="742950" indent="-285750" eaLnBrk="0" hangingPunct="0">
              <a:defRPr>
                <a:solidFill>
                  <a:schemeClr val="tx1"/>
                </a:solidFill>
                <a:latin typeface="Arial" charset="0"/>
                <a:ea typeface="楷体" pitchFamily="49" charset="-122"/>
              </a:defRPr>
            </a:lvl2pPr>
            <a:lvl3pPr marL="1143000" indent="-228600" eaLnBrk="0" hangingPunct="0">
              <a:defRPr>
                <a:solidFill>
                  <a:schemeClr val="tx1"/>
                </a:solidFill>
                <a:latin typeface="Arial" charset="0"/>
                <a:ea typeface="楷体" pitchFamily="49" charset="-122"/>
              </a:defRPr>
            </a:lvl3pPr>
            <a:lvl4pPr marL="1600200" indent="-228600" eaLnBrk="0" hangingPunct="0">
              <a:defRPr>
                <a:solidFill>
                  <a:schemeClr val="tx1"/>
                </a:solidFill>
                <a:latin typeface="Arial" charset="0"/>
                <a:ea typeface="楷体" pitchFamily="49" charset="-122"/>
              </a:defRPr>
            </a:lvl4pPr>
            <a:lvl5pPr marL="2057400" indent="-228600" eaLnBrk="0" hangingPunct="0">
              <a:defRPr>
                <a:solidFill>
                  <a:schemeClr val="tx1"/>
                </a:solidFill>
                <a:latin typeface="Arial" charset="0"/>
                <a:ea typeface="楷体" pitchFamily="49" charset="-122"/>
              </a:defRPr>
            </a:lvl5pPr>
            <a:lvl6pPr marL="2514600" indent="-228600" eaLnBrk="0" fontAlgn="base" hangingPunct="0">
              <a:spcBef>
                <a:spcPct val="0"/>
              </a:spcBef>
              <a:spcAft>
                <a:spcPct val="0"/>
              </a:spcAft>
              <a:defRPr>
                <a:solidFill>
                  <a:schemeClr val="tx1"/>
                </a:solidFill>
                <a:latin typeface="Arial" charset="0"/>
                <a:ea typeface="楷体" pitchFamily="49" charset="-122"/>
              </a:defRPr>
            </a:lvl6pPr>
            <a:lvl7pPr marL="2971800" indent="-228600" eaLnBrk="0" fontAlgn="base" hangingPunct="0">
              <a:spcBef>
                <a:spcPct val="0"/>
              </a:spcBef>
              <a:spcAft>
                <a:spcPct val="0"/>
              </a:spcAft>
              <a:defRPr>
                <a:solidFill>
                  <a:schemeClr val="tx1"/>
                </a:solidFill>
                <a:latin typeface="Arial" charset="0"/>
                <a:ea typeface="楷体" pitchFamily="49" charset="-122"/>
              </a:defRPr>
            </a:lvl7pPr>
            <a:lvl8pPr marL="3429000" indent="-228600" eaLnBrk="0" fontAlgn="base" hangingPunct="0">
              <a:spcBef>
                <a:spcPct val="0"/>
              </a:spcBef>
              <a:spcAft>
                <a:spcPct val="0"/>
              </a:spcAft>
              <a:defRPr>
                <a:solidFill>
                  <a:schemeClr val="tx1"/>
                </a:solidFill>
                <a:latin typeface="Arial" charset="0"/>
                <a:ea typeface="楷体" pitchFamily="49" charset="-122"/>
              </a:defRPr>
            </a:lvl8pPr>
            <a:lvl9pPr marL="3886200" indent="-228600" eaLnBrk="0" fontAlgn="base" hangingPunct="0">
              <a:spcBef>
                <a:spcPct val="0"/>
              </a:spcBef>
              <a:spcAft>
                <a:spcPct val="0"/>
              </a:spcAft>
              <a:defRPr>
                <a:solidFill>
                  <a:schemeClr val="tx1"/>
                </a:solidFill>
                <a:latin typeface="Arial" charset="0"/>
                <a:ea typeface="楷体" pitchFamily="49" charset="-122"/>
              </a:defRPr>
            </a:lvl9pPr>
          </a:lstStyle>
          <a:p>
            <a:pPr>
              <a:buClr>
                <a:srgbClr val="170981"/>
              </a:buClr>
              <a:buSzPct val="75000"/>
              <a:buFont typeface="Wingdings" pitchFamily="2" charset="2"/>
              <a:buNone/>
            </a:pPr>
            <a:r>
              <a:rPr lang="en-US" altLang="zh-CN" sz="2800">
                <a:latin typeface="Tahoma" pitchFamily="34" charset="0"/>
                <a:ea typeface="宋体" charset="-122"/>
              </a:rPr>
              <a:t>This follows an  example from Quinlan’s ID3</a:t>
            </a:r>
          </a:p>
        </p:txBody>
      </p:sp>
      <p:sp>
        <p:nvSpPr>
          <p:cNvPr id="6" name="Rectangle 2"/>
          <p:cNvSpPr>
            <a:spLocks noGrp="1" noChangeArrowheads="1"/>
          </p:cNvSpPr>
          <p:nvPr>
            <p:ph type="title"/>
          </p:nvPr>
        </p:nvSpPr>
        <p:spPr>
          <a:xfrm>
            <a:off x="685800" y="0"/>
            <a:ext cx="7772400" cy="838200"/>
          </a:xfrm>
        </p:spPr>
        <p:txBody>
          <a:bodyPr>
            <a:normAutofit/>
          </a:bodyPr>
          <a:lstStyle/>
          <a:p>
            <a:r>
              <a:rPr lang="en-US" sz="4000" dirty="0" smtClean="0"/>
              <a:t>2.</a:t>
            </a:r>
            <a:r>
              <a:rPr lang="zh-CN" altLang="en-US" sz="4000" dirty="0" smtClean="0"/>
              <a:t>决策树</a:t>
            </a:r>
            <a:endParaRPr lang="en-US" sz="4000" dirty="0"/>
          </a:p>
        </p:txBody>
      </p:sp>
    </p:spTree>
    <p:extLst>
      <p:ext uri="{BB962C8B-B14F-4D97-AF65-F5344CB8AC3E}">
        <p14:creationId xmlns:p14="http://schemas.microsoft.com/office/powerpoint/2010/main" val="1669419826"/>
      </p:ext>
    </p:extLst>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a:xfrm>
            <a:off x="1042988" y="981075"/>
            <a:ext cx="7793037" cy="6096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normAutofit fontScale="90000"/>
          </a:bodyPr>
          <a:lstStyle/>
          <a:p>
            <a:pPr eaLnBrk="1" hangingPunct="1"/>
            <a:r>
              <a:rPr lang="zh-CN" altLang="en-US" sz="4000" b="1" smtClean="0">
                <a:solidFill>
                  <a:srgbClr val="170981"/>
                </a:solidFill>
                <a:latin typeface="Times New Roman" pitchFamily="18" charset="0"/>
              </a:rPr>
              <a:t>输出</a:t>
            </a:r>
            <a:r>
              <a:rPr lang="en-US" altLang="zh-CN" sz="4000" b="1" smtClean="0">
                <a:solidFill>
                  <a:srgbClr val="170981"/>
                </a:solidFill>
                <a:latin typeface="Times New Roman" pitchFamily="18" charset="0"/>
              </a:rPr>
              <a:t>: “</a:t>
            </a:r>
            <a:r>
              <a:rPr lang="en-US" altLang="zh-CN" sz="4000" b="1" i="1" smtClean="0">
                <a:solidFill>
                  <a:srgbClr val="170981"/>
                </a:solidFill>
                <a:latin typeface="Times New Roman" pitchFamily="18" charset="0"/>
              </a:rPr>
              <a:t>buys_computer”</a:t>
            </a:r>
            <a:r>
              <a:rPr lang="zh-CN" altLang="en-US" sz="4000" b="1" i="1" smtClean="0">
                <a:solidFill>
                  <a:srgbClr val="170981"/>
                </a:solidFill>
                <a:latin typeface="Times New Roman" pitchFamily="18" charset="0"/>
              </a:rPr>
              <a:t>决策树</a:t>
            </a:r>
          </a:p>
        </p:txBody>
      </p:sp>
      <p:sp>
        <p:nvSpPr>
          <p:cNvPr id="35843" name="Rectangle 3"/>
          <p:cNvSpPr>
            <a:spLocks noChangeArrowheads="1"/>
          </p:cNvSpPr>
          <p:nvPr/>
        </p:nvSpPr>
        <p:spPr bwMode="auto">
          <a:xfrm>
            <a:off x="3527425" y="1901825"/>
            <a:ext cx="754063" cy="469900"/>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age?</a:t>
            </a:r>
          </a:p>
        </p:txBody>
      </p:sp>
      <p:sp>
        <p:nvSpPr>
          <p:cNvPr id="35844" name="Rectangle 4"/>
          <p:cNvSpPr>
            <a:spLocks noChangeArrowheads="1"/>
          </p:cNvSpPr>
          <p:nvPr/>
        </p:nvSpPr>
        <p:spPr bwMode="auto">
          <a:xfrm>
            <a:off x="3302000" y="2876550"/>
            <a:ext cx="1198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overcast</a:t>
            </a:r>
          </a:p>
        </p:txBody>
      </p:sp>
      <p:sp>
        <p:nvSpPr>
          <p:cNvPr id="35845" name="Rectangle 5"/>
          <p:cNvSpPr>
            <a:spLocks noChangeArrowheads="1"/>
          </p:cNvSpPr>
          <p:nvPr/>
        </p:nvSpPr>
        <p:spPr bwMode="auto">
          <a:xfrm>
            <a:off x="1689100" y="3790950"/>
            <a:ext cx="1211263" cy="469900"/>
          </a:xfrm>
          <a:prstGeom prst="rect">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student?</a:t>
            </a:r>
          </a:p>
        </p:txBody>
      </p:sp>
      <p:sp>
        <p:nvSpPr>
          <p:cNvPr id="35846" name="Rectangle 6"/>
          <p:cNvSpPr>
            <a:spLocks noChangeArrowheads="1"/>
          </p:cNvSpPr>
          <p:nvPr/>
        </p:nvSpPr>
        <p:spPr bwMode="auto">
          <a:xfrm>
            <a:off x="5186363" y="3790950"/>
            <a:ext cx="1809750" cy="469900"/>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credit rating?</a:t>
            </a:r>
          </a:p>
        </p:txBody>
      </p:sp>
      <p:sp>
        <p:nvSpPr>
          <p:cNvPr id="35847" name="Rectangle 7"/>
          <p:cNvSpPr>
            <a:spLocks noChangeArrowheads="1"/>
          </p:cNvSpPr>
          <p:nvPr/>
        </p:nvSpPr>
        <p:spPr bwMode="auto">
          <a:xfrm>
            <a:off x="1187450" y="47577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48" name="Rectangle 8"/>
          <p:cNvSpPr>
            <a:spLocks noChangeArrowheads="1"/>
          </p:cNvSpPr>
          <p:nvPr/>
        </p:nvSpPr>
        <p:spPr bwMode="auto">
          <a:xfrm>
            <a:off x="2751138" y="4757738"/>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49" name="Rectangle 9"/>
          <p:cNvSpPr>
            <a:spLocks noChangeArrowheads="1"/>
          </p:cNvSpPr>
          <p:nvPr/>
        </p:nvSpPr>
        <p:spPr bwMode="auto">
          <a:xfrm>
            <a:off x="6513513" y="4772025"/>
            <a:ext cx="606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fair</a:t>
            </a:r>
          </a:p>
        </p:txBody>
      </p:sp>
      <p:sp>
        <p:nvSpPr>
          <p:cNvPr id="35850" name="Rectangle 10"/>
          <p:cNvSpPr>
            <a:spLocks noChangeArrowheads="1"/>
          </p:cNvSpPr>
          <p:nvPr/>
        </p:nvSpPr>
        <p:spPr bwMode="auto">
          <a:xfrm>
            <a:off x="4879975" y="4786313"/>
            <a:ext cx="128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excellent</a:t>
            </a:r>
          </a:p>
        </p:txBody>
      </p:sp>
      <p:sp>
        <p:nvSpPr>
          <p:cNvPr id="35851" name="Line 11"/>
          <p:cNvSpPr>
            <a:spLocks noChangeShapeType="1"/>
          </p:cNvSpPr>
          <p:nvPr/>
        </p:nvSpPr>
        <p:spPr bwMode="auto">
          <a:xfrm flipH="1">
            <a:off x="2308225" y="2393950"/>
            <a:ext cx="992188" cy="13239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Line 12"/>
          <p:cNvSpPr>
            <a:spLocks noChangeShapeType="1"/>
          </p:cNvSpPr>
          <p:nvPr/>
        </p:nvSpPr>
        <p:spPr bwMode="auto">
          <a:xfrm flipH="1">
            <a:off x="3900488" y="2439988"/>
            <a:ext cx="1587" cy="5461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3" name="Line 13"/>
          <p:cNvSpPr>
            <a:spLocks noChangeShapeType="1"/>
          </p:cNvSpPr>
          <p:nvPr/>
        </p:nvSpPr>
        <p:spPr bwMode="auto">
          <a:xfrm>
            <a:off x="4565650" y="2470150"/>
            <a:ext cx="1489075" cy="13096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Rectangle 14"/>
          <p:cNvSpPr>
            <a:spLocks noChangeArrowheads="1"/>
          </p:cNvSpPr>
          <p:nvPr/>
        </p:nvSpPr>
        <p:spPr bwMode="auto">
          <a:xfrm>
            <a:off x="2139950" y="2819400"/>
            <a:ext cx="847725" cy="469900"/>
          </a:xfrm>
          <a:prstGeom prst="rect">
            <a:avLst/>
          </a:prstGeom>
          <a:solidFill>
            <a:srgbClr val="FFFF0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b="1">
                <a:latin typeface="Times New Roman" pitchFamily="18" charset="0"/>
                <a:ea typeface="宋体" charset="-122"/>
              </a:rPr>
              <a:t>&lt;=30</a:t>
            </a:r>
            <a:endParaRPr lang="en-US" altLang="zh-CN" sz="2400">
              <a:latin typeface="Times New Roman" pitchFamily="18" charset="0"/>
              <a:ea typeface="宋体" charset="-122"/>
            </a:endParaRPr>
          </a:p>
        </p:txBody>
      </p:sp>
      <p:sp>
        <p:nvSpPr>
          <p:cNvPr id="35855" name="Rectangle 15"/>
          <p:cNvSpPr>
            <a:spLocks noChangeArrowheads="1"/>
          </p:cNvSpPr>
          <p:nvPr/>
        </p:nvSpPr>
        <p:spPr bwMode="auto">
          <a:xfrm>
            <a:off x="5078413" y="2936875"/>
            <a:ext cx="661987" cy="4572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b="1">
                <a:latin typeface="Times New Roman" pitchFamily="18" charset="0"/>
                <a:ea typeface="宋体" charset="-122"/>
              </a:rPr>
              <a:t>&gt;40</a:t>
            </a:r>
            <a:endParaRPr lang="en-US" altLang="zh-CN" sz="2400">
              <a:latin typeface="Times New Roman" pitchFamily="18" charset="0"/>
              <a:ea typeface="宋体" charset="-122"/>
            </a:endParaRPr>
          </a:p>
        </p:txBody>
      </p:sp>
      <p:sp>
        <p:nvSpPr>
          <p:cNvPr id="35856" name="Line 16"/>
          <p:cNvSpPr>
            <a:spLocks noChangeShapeType="1"/>
          </p:cNvSpPr>
          <p:nvPr/>
        </p:nvSpPr>
        <p:spPr bwMode="auto">
          <a:xfrm flipH="1">
            <a:off x="1479550" y="4344988"/>
            <a:ext cx="493713" cy="5159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7" name="Line 17"/>
          <p:cNvSpPr>
            <a:spLocks noChangeShapeType="1"/>
          </p:cNvSpPr>
          <p:nvPr/>
        </p:nvSpPr>
        <p:spPr bwMode="auto">
          <a:xfrm>
            <a:off x="2608263" y="4391025"/>
            <a:ext cx="420687" cy="42386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Line 18"/>
          <p:cNvSpPr>
            <a:spLocks noChangeShapeType="1"/>
          </p:cNvSpPr>
          <p:nvPr/>
        </p:nvSpPr>
        <p:spPr bwMode="auto">
          <a:xfrm flipH="1">
            <a:off x="5454650" y="4391025"/>
            <a:ext cx="344488" cy="4556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9" name="Line 19"/>
          <p:cNvSpPr>
            <a:spLocks noChangeShapeType="1"/>
          </p:cNvSpPr>
          <p:nvPr/>
        </p:nvSpPr>
        <p:spPr bwMode="auto">
          <a:xfrm>
            <a:off x="6434138" y="4405313"/>
            <a:ext cx="328612" cy="3952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Line 20"/>
          <p:cNvSpPr>
            <a:spLocks noChangeShapeType="1"/>
          </p:cNvSpPr>
          <p:nvPr/>
        </p:nvSpPr>
        <p:spPr bwMode="auto">
          <a:xfrm>
            <a:off x="1430338" y="5229225"/>
            <a:ext cx="0" cy="4397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Line 21"/>
          <p:cNvSpPr>
            <a:spLocks noChangeShapeType="1"/>
          </p:cNvSpPr>
          <p:nvPr/>
        </p:nvSpPr>
        <p:spPr bwMode="auto">
          <a:xfrm>
            <a:off x="6815138" y="5183188"/>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22"/>
          <p:cNvSpPr>
            <a:spLocks noChangeShapeType="1"/>
          </p:cNvSpPr>
          <p:nvPr/>
        </p:nvSpPr>
        <p:spPr bwMode="auto">
          <a:xfrm>
            <a:off x="5516563"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Line 23"/>
          <p:cNvSpPr>
            <a:spLocks noChangeShapeType="1"/>
          </p:cNvSpPr>
          <p:nvPr/>
        </p:nvSpPr>
        <p:spPr bwMode="auto">
          <a:xfrm>
            <a:off x="3044825"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Line 24"/>
          <p:cNvSpPr>
            <a:spLocks noChangeShapeType="1"/>
          </p:cNvSpPr>
          <p:nvPr/>
        </p:nvSpPr>
        <p:spPr bwMode="auto">
          <a:xfrm>
            <a:off x="3902075" y="3294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Rectangle 25"/>
          <p:cNvSpPr>
            <a:spLocks noChangeArrowheads="1"/>
          </p:cNvSpPr>
          <p:nvPr/>
        </p:nvSpPr>
        <p:spPr bwMode="auto">
          <a:xfrm>
            <a:off x="1185863"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66" name="Rectangle 26"/>
          <p:cNvSpPr>
            <a:spLocks noChangeArrowheads="1"/>
          </p:cNvSpPr>
          <p:nvPr/>
        </p:nvSpPr>
        <p:spPr bwMode="auto">
          <a:xfrm>
            <a:off x="5270500"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no</a:t>
            </a:r>
          </a:p>
        </p:txBody>
      </p:sp>
      <p:sp>
        <p:nvSpPr>
          <p:cNvPr id="35867" name="Rectangle 27"/>
          <p:cNvSpPr>
            <a:spLocks noChangeArrowheads="1"/>
          </p:cNvSpPr>
          <p:nvPr/>
        </p:nvSpPr>
        <p:spPr bwMode="auto">
          <a:xfrm>
            <a:off x="27479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68" name="Rectangle 28"/>
          <p:cNvSpPr>
            <a:spLocks noChangeArrowheads="1"/>
          </p:cNvSpPr>
          <p:nvPr/>
        </p:nvSpPr>
        <p:spPr bwMode="auto">
          <a:xfrm>
            <a:off x="65198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69" name="Rectangle 29"/>
          <p:cNvSpPr>
            <a:spLocks noChangeArrowheads="1"/>
          </p:cNvSpPr>
          <p:nvPr/>
        </p:nvSpPr>
        <p:spPr bwMode="auto">
          <a:xfrm>
            <a:off x="3606800" y="3794125"/>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400">
                <a:latin typeface="Times New Roman" pitchFamily="18" charset="0"/>
                <a:ea typeface="宋体" charset="-122"/>
              </a:rPr>
              <a:t>yes</a:t>
            </a:r>
          </a:p>
        </p:txBody>
      </p:sp>
      <p:sp>
        <p:nvSpPr>
          <p:cNvPr id="35870" name="Rectangle 30"/>
          <p:cNvSpPr>
            <a:spLocks noChangeArrowheads="1"/>
          </p:cNvSpPr>
          <p:nvPr/>
        </p:nvSpPr>
        <p:spPr bwMode="auto">
          <a:xfrm>
            <a:off x="3352800" y="2971800"/>
            <a:ext cx="1066800" cy="3048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Times New Roman" pitchFamily="18" charset="0"/>
                <a:ea typeface="宋体" charset="-122"/>
              </a:rPr>
              <a:t>30..40</a:t>
            </a:r>
            <a:endParaRPr lang="en-US" altLang="zh-CN">
              <a:latin typeface="Times New Roman" pitchFamily="18" charset="0"/>
              <a:ea typeface="宋体" charset="-122"/>
            </a:endParaRPr>
          </a:p>
        </p:txBody>
      </p:sp>
    </p:spTree>
    <p:extLst>
      <p:ext uri="{BB962C8B-B14F-4D97-AF65-F5344CB8AC3E}">
        <p14:creationId xmlns:p14="http://schemas.microsoft.com/office/powerpoint/2010/main" val="1557057385"/>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Text Box 2"/>
          <p:cNvSpPr txBox="1">
            <a:spLocks noChangeArrowheads="1"/>
          </p:cNvSpPr>
          <p:nvPr/>
        </p:nvSpPr>
        <p:spPr bwMode="auto">
          <a:xfrm>
            <a:off x="685800" y="152400"/>
            <a:ext cx="7848600" cy="1015663"/>
          </a:xfrm>
          <a:prstGeom prst="rect">
            <a:avLst/>
          </a:prstGeom>
          <a:solidFill>
            <a:schemeClr val="bg1"/>
          </a:solidFill>
          <a:ln w="9525">
            <a:noFill/>
            <a:miter lim="800000"/>
            <a:headEnd/>
            <a:tailEnd/>
          </a:ln>
        </p:spPr>
        <p:txBody>
          <a:bodyPr wrap="square">
            <a:spAutoFit/>
          </a:bodyPr>
          <a:lstStyle/>
          <a:p>
            <a:r>
              <a:rPr lang="en-US" sz="3600" b="1" dirty="0" smtClean="0"/>
              <a:t>Classification:</a:t>
            </a:r>
          </a:p>
          <a:p>
            <a:r>
              <a:rPr lang="en-US" sz="2400" dirty="0" smtClean="0"/>
              <a:t>Is this an beach?</a:t>
            </a:r>
            <a:endParaRPr lang="en-US" sz="2000" dirty="0"/>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a:t>
            </a:fld>
            <a:endParaRPr lang="en-US" dirty="0"/>
          </a:p>
        </p:txBody>
      </p:sp>
    </p:spTree>
    <p:extLst>
      <p:ext uri="{BB962C8B-B14F-4D97-AF65-F5344CB8AC3E}">
        <p14:creationId xmlns:p14="http://schemas.microsoft.com/office/powerpoint/2010/main" val="33956393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a:xfrm>
            <a:off x="468313" y="0"/>
            <a:ext cx="8229600" cy="836613"/>
          </a:xfrm>
        </p:spPr>
        <p:txBody>
          <a:bodyPr/>
          <a:lstStyle/>
          <a:p>
            <a:pPr eaLnBrk="1" hangingPunct="1"/>
            <a:r>
              <a:rPr lang="zh-CN" altLang="en-US" smtClean="0"/>
              <a:t>决策归纳算法</a:t>
            </a:r>
          </a:p>
        </p:txBody>
      </p:sp>
      <p:sp>
        <p:nvSpPr>
          <p:cNvPr id="36867" name="Rectangle 3"/>
          <p:cNvSpPr>
            <a:spLocks noGrp="1"/>
          </p:cNvSpPr>
          <p:nvPr>
            <p:ph type="body" idx="4294967295"/>
          </p:nvPr>
        </p:nvSpPr>
        <p:spPr>
          <a:xfrm>
            <a:off x="539750" y="1268413"/>
            <a:ext cx="8154988" cy="4256087"/>
          </a:xfrm>
        </p:spPr>
        <p:txBody>
          <a:bodyPr/>
          <a:lstStyle/>
          <a:p>
            <a:pPr eaLnBrk="1" hangingPunct="1">
              <a:lnSpc>
                <a:spcPct val="95000"/>
              </a:lnSpc>
            </a:pPr>
            <a:r>
              <a:rPr lang="zh-CN" altLang="en-US" sz="2400" smtClean="0"/>
              <a:t>基本算法 </a:t>
            </a:r>
            <a:r>
              <a:rPr lang="en-US" altLang="zh-CN" sz="2400" smtClean="0"/>
              <a:t>(</a:t>
            </a:r>
            <a:r>
              <a:rPr lang="zh-CN" altLang="en-US" sz="2400" smtClean="0"/>
              <a:t>贪婪算法</a:t>
            </a:r>
            <a:r>
              <a:rPr lang="en-US" altLang="zh-CN" sz="2400" smtClean="0"/>
              <a:t>)</a:t>
            </a:r>
          </a:p>
          <a:p>
            <a:pPr lvl="1" eaLnBrk="1" hangingPunct="1">
              <a:lnSpc>
                <a:spcPct val="95000"/>
              </a:lnSpc>
            </a:pPr>
            <a:r>
              <a:rPr lang="zh-CN" altLang="en-US" sz="2000" smtClean="0"/>
              <a:t>树以代表训练样本的单个节点开始</a:t>
            </a:r>
          </a:p>
          <a:p>
            <a:pPr lvl="1" eaLnBrk="1" hangingPunct="1">
              <a:lnSpc>
                <a:spcPct val="95000"/>
              </a:lnSpc>
            </a:pPr>
            <a:r>
              <a:rPr lang="zh-CN" altLang="en-US" sz="2000" smtClean="0"/>
              <a:t>如果样本属于同类，则该节点成为树叶，并用该类标记</a:t>
            </a:r>
          </a:p>
          <a:p>
            <a:pPr lvl="1" eaLnBrk="1" hangingPunct="1">
              <a:lnSpc>
                <a:spcPct val="95000"/>
              </a:lnSpc>
            </a:pPr>
            <a:r>
              <a:rPr lang="zh-CN" altLang="en-US" sz="2000" smtClean="0"/>
              <a:t>否则，使用信息增益的基于熵的度量作为启发信息，选择能够最后地将样本分类的属性</a:t>
            </a:r>
          </a:p>
          <a:p>
            <a:pPr lvl="1" eaLnBrk="1" hangingPunct="1">
              <a:lnSpc>
                <a:spcPct val="95000"/>
              </a:lnSpc>
            </a:pPr>
            <a:r>
              <a:rPr lang="zh-CN" altLang="en-US" sz="2000" smtClean="0"/>
              <a:t>对测试属性的每个已知的值，创建一个分支，据此划分样本</a:t>
            </a:r>
          </a:p>
          <a:p>
            <a:pPr lvl="1" eaLnBrk="1" hangingPunct="1">
              <a:lnSpc>
                <a:spcPct val="95000"/>
              </a:lnSpc>
            </a:pPr>
            <a:r>
              <a:rPr lang="zh-CN" altLang="en-US" sz="2000" smtClean="0"/>
              <a:t>算法使用同样过程，递归形成每个划分上的样本判定树。一旦一属性出现于一节点上，不考虑该节点的任何后代</a:t>
            </a:r>
          </a:p>
          <a:p>
            <a:pPr eaLnBrk="1" hangingPunct="1">
              <a:lnSpc>
                <a:spcPct val="95000"/>
              </a:lnSpc>
            </a:pPr>
            <a:r>
              <a:rPr lang="zh-CN" altLang="en-US" sz="2400" smtClean="0"/>
              <a:t>递归划分停止条件</a:t>
            </a:r>
          </a:p>
          <a:p>
            <a:pPr lvl="1" eaLnBrk="1" hangingPunct="1">
              <a:lnSpc>
                <a:spcPct val="95000"/>
              </a:lnSpc>
            </a:pPr>
            <a:r>
              <a:rPr lang="zh-CN" altLang="en-US" sz="2000" smtClean="0"/>
              <a:t>给定节点的所有样本属于同一类</a:t>
            </a:r>
          </a:p>
          <a:p>
            <a:pPr lvl="1" eaLnBrk="1" hangingPunct="1">
              <a:lnSpc>
                <a:spcPct val="95000"/>
              </a:lnSpc>
            </a:pPr>
            <a:r>
              <a:rPr lang="zh-CN" altLang="en-US" sz="2000" smtClean="0"/>
              <a:t>没有剩余属性可以用来进一步划分样本－使用</a:t>
            </a:r>
            <a:r>
              <a:rPr lang="zh-CN" altLang="en-US" sz="2000" smtClean="0">
                <a:solidFill>
                  <a:schemeClr val="hlink"/>
                </a:solidFill>
              </a:rPr>
              <a:t>多数表决</a:t>
            </a:r>
          </a:p>
          <a:p>
            <a:pPr lvl="1" eaLnBrk="1" hangingPunct="1">
              <a:lnSpc>
                <a:spcPct val="95000"/>
              </a:lnSpc>
            </a:pPr>
            <a:r>
              <a:rPr lang="zh-CN" altLang="en-US" sz="2000" smtClean="0"/>
              <a:t>没有样本</a:t>
            </a:r>
          </a:p>
        </p:txBody>
      </p:sp>
    </p:spTree>
    <p:extLst>
      <p:ext uri="{BB962C8B-B14F-4D97-AF65-F5344CB8AC3E}">
        <p14:creationId xmlns:p14="http://schemas.microsoft.com/office/powerpoint/2010/main" val="3645372731"/>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755650" y="0"/>
            <a:ext cx="76200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3600">
                <a:solidFill>
                  <a:schemeClr val="tx2"/>
                </a:solidFill>
                <a:latin typeface="Tahoma" pitchFamily="34" charset="0"/>
                <a:ea typeface="宋体" charset="-122"/>
              </a:rPr>
              <a:t>属性选择度量</a:t>
            </a:r>
            <a:r>
              <a:rPr lang="en-US" altLang="zh-CN" sz="3600">
                <a:solidFill>
                  <a:schemeClr val="tx2"/>
                </a:solidFill>
                <a:latin typeface="Tahoma" pitchFamily="34" charset="0"/>
                <a:ea typeface="宋体" charset="-122"/>
              </a:rPr>
              <a:t>: </a:t>
            </a:r>
            <a:r>
              <a:rPr lang="zh-CN" altLang="en-US" sz="3600">
                <a:solidFill>
                  <a:schemeClr val="tx2"/>
                </a:solidFill>
                <a:latin typeface="Tahoma" pitchFamily="34" charset="0"/>
                <a:ea typeface="宋体" charset="-122"/>
              </a:rPr>
              <a:t>信息增益 </a:t>
            </a:r>
            <a:r>
              <a:rPr lang="en-US" altLang="zh-CN" sz="3600">
                <a:solidFill>
                  <a:schemeClr val="tx2"/>
                </a:solidFill>
                <a:latin typeface="Tahoma" pitchFamily="34" charset="0"/>
                <a:ea typeface="宋体" charset="-122"/>
              </a:rPr>
              <a:t>(ID3/C4.5)</a:t>
            </a:r>
          </a:p>
        </p:txBody>
      </p:sp>
      <p:sp>
        <p:nvSpPr>
          <p:cNvPr id="37891" name="Rectangle 3"/>
          <p:cNvSpPr>
            <a:spLocks noChangeArrowheads="1"/>
          </p:cNvSpPr>
          <p:nvPr/>
        </p:nvSpPr>
        <p:spPr bwMode="auto">
          <a:xfrm>
            <a:off x="755650" y="1341438"/>
            <a:ext cx="8077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400">
                <a:latin typeface="Tahoma" pitchFamily="34" charset="0"/>
                <a:ea typeface="宋体" charset="-122"/>
              </a:rPr>
              <a:t>选择具有最高信息增益的属性</a:t>
            </a:r>
          </a:p>
          <a:p>
            <a:pPr marL="342900" indent="-342900">
              <a:spcBef>
                <a:spcPct val="20000"/>
              </a:spcBef>
              <a:buClr>
                <a:schemeClr val="folHlink"/>
              </a:buClr>
              <a:buSzPct val="60000"/>
              <a:buFont typeface="Wingdings" pitchFamily="2" charset="2"/>
              <a:buChar char="n"/>
            </a:pPr>
            <a:r>
              <a:rPr lang="en-US" altLang="zh-CN" sz="2400">
                <a:latin typeface="Tahoma" pitchFamily="34" charset="0"/>
                <a:ea typeface="宋体" charset="-122"/>
              </a:rPr>
              <a:t>S</a:t>
            </a:r>
            <a:r>
              <a:rPr lang="zh-CN" altLang="en-US" sz="2400">
                <a:latin typeface="Tahoma" pitchFamily="34" charset="0"/>
                <a:ea typeface="宋体" charset="-122"/>
              </a:rPr>
              <a:t>是</a:t>
            </a:r>
            <a:r>
              <a:rPr lang="en-US" altLang="zh-CN" sz="2400">
                <a:latin typeface="Tahoma" pitchFamily="34" charset="0"/>
                <a:ea typeface="宋体" charset="-122"/>
              </a:rPr>
              <a:t>s</a:t>
            </a:r>
            <a:r>
              <a:rPr lang="zh-CN" altLang="en-US" sz="2400">
                <a:latin typeface="Tahoma" pitchFamily="34" charset="0"/>
                <a:ea typeface="宋体" charset="-122"/>
              </a:rPr>
              <a:t>格数据样本集合</a:t>
            </a:r>
            <a:r>
              <a:rPr lang="en-US" altLang="zh-CN" sz="2400">
                <a:latin typeface="Tahoma" pitchFamily="34" charset="0"/>
                <a:ea typeface="宋体" charset="-122"/>
              </a:rPr>
              <a:t>,s</a:t>
            </a:r>
            <a:r>
              <a:rPr lang="en-US" altLang="zh-CN" sz="2400" baseline="-25000">
                <a:latin typeface="Tahoma" pitchFamily="34" charset="0"/>
                <a:ea typeface="宋体" charset="-122"/>
              </a:rPr>
              <a:t>i </a:t>
            </a:r>
            <a:r>
              <a:rPr lang="zh-CN" altLang="en-US" sz="2400">
                <a:latin typeface="Tahoma" pitchFamily="34" charset="0"/>
                <a:ea typeface="宋体" charset="-122"/>
              </a:rPr>
              <a:t>是类</a:t>
            </a:r>
            <a:r>
              <a:rPr lang="en-US" altLang="zh-CN" sz="2400">
                <a:latin typeface="Tahoma" pitchFamily="34" charset="0"/>
                <a:ea typeface="宋体" charset="-122"/>
              </a:rPr>
              <a:t>C</a:t>
            </a:r>
            <a:r>
              <a:rPr lang="en-US" altLang="zh-CN" sz="2400" baseline="-25000">
                <a:latin typeface="Tahoma" pitchFamily="34" charset="0"/>
                <a:ea typeface="宋体" charset="-122"/>
              </a:rPr>
              <a:t>i</a:t>
            </a:r>
            <a:r>
              <a:rPr lang="zh-CN" altLang="en-US" sz="2400">
                <a:latin typeface="Tahoma" pitchFamily="34" charset="0"/>
                <a:ea typeface="宋体" charset="-122"/>
              </a:rPr>
              <a:t>中的样本数，</a:t>
            </a:r>
            <a:r>
              <a:rPr lang="en-US" altLang="zh-CN" sz="2400">
                <a:latin typeface="Tahoma" pitchFamily="34" charset="0"/>
                <a:ea typeface="宋体" charset="-122"/>
              </a:rPr>
              <a:t>i = {1, …, m} </a:t>
            </a:r>
          </a:p>
          <a:p>
            <a:pPr marL="342900" indent="-342900">
              <a:spcBef>
                <a:spcPct val="20000"/>
              </a:spcBef>
              <a:buClr>
                <a:schemeClr val="folHlink"/>
              </a:buClr>
              <a:buSzPct val="60000"/>
              <a:buFont typeface="Wingdings" pitchFamily="2" charset="2"/>
              <a:buChar char="n"/>
            </a:pPr>
            <a:r>
              <a:rPr lang="zh-CN" altLang="en-US" sz="2400">
                <a:solidFill>
                  <a:schemeClr val="hlink"/>
                </a:solidFill>
                <a:latin typeface="Tahoma" pitchFamily="34" charset="0"/>
                <a:ea typeface="宋体" charset="-122"/>
              </a:rPr>
              <a:t>给定的样本分类所需的期望信息</a:t>
            </a:r>
            <a:endParaRPr lang="zh-CN" altLang="en-US"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r>
              <a:rPr lang="en-US" altLang="zh-CN" sz="2400">
                <a:solidFill>
                  <a:schemeClr val="hlink"/>
                </a:solidFill>
                <a:latin typeface="Tahoma" pitchFamily="34" charset="0"/>
                <a:ea typeface="宋体" charset="-122"/>
              </a:rPr>
              <a:t>A</a:t>
            </a:r>
            <a:r>
              <a:rPr lang="zh-CN" altLang="en-US" sz="2400">
                <a:solidFill>
                  <a:schemeClr val="hlink"/>
                </a:solidFill>
                <a:latin typeface="Tahoma" pitchFamily="34" charset="0"/>
                <a:ea typeface="宋体" charset="-122"/>
              </a:rPr>
              <a:t>划分成子集的熵</a:t>
            </a:r>
            <a:r>
              <a:rPr lang="en-US" altLang="zh-CN" sz="2400">
                <a:solidFill>
                  <a:schemeClr val="hlink"/>
                </a:solidFill>
                <a:latin typeface="Tahoma" pitchFamily="34" charset="0"/>
                <a:ea typeface="宋体" charset="-122"/>
              </a:rPr>
              <a:t>(entropy)</a:t>
            </a: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en-US" altLang="zh-CN"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r>
              <a:rPr lang="en-US" altLang="zh-CN" sz="2400">
                <a:solidFill>
                  <a:schemeClr val="hlink"/>
                </a:solidFill>
                <a:latin typeface="Tahoma" pitchFamily="34" charset="0"/>
                <a:ea typeface="宋体" charset="-122"/>
              </a:rPr>
              <a:t>A</a:t>
            </a:r>
            <a:r>
              <a:rPr lang="zh-CN" altLang="en-US" sz="2400">
                <a:solidFill>
                  <a:schemeClr val="hlink"/>
                </a:solidFill>
                <a:latin typeface="Tahoma" pitchFamily="34" charset="0"/>
                <a:ea typeface="宋体" charset="-122"/>
              </a:rPr>
              <a:t>上分支将获得的编码信息是</a:t>
            </a:r>
            <a:endParaRPr lang="zh-CN" altLang="en-US" sz="2400">
              <a:latin typeface="Tahoma" pitchFamily="34" charset="0"/>
              <a:ea typeface="宋体" charset="-122"/>
            </a:endParaRPr>
          </a:p>
          <a:p>
            <a:pPr marL="342900" indent="-342900">
              <a:spcBef>
                <a:spcPct val="20000"/>
              </a:spcBef>
              <a:buClr>
                <a:schemeClr val="folHlink"/>
              </a:buClr>
              <a:buSzPct val="60000"/>
              <a:buFont typeface="Wingdings" pitchFamily="2" charset="2"/>
              <a:buChar char="n"/>
            </a:pPr>
            <a:endParaRPr lang="zh-CN" altLang="en-US" sz="2400">
              <a:latin typeface="Tahoma" pitchFamily="34" charset="0"/>
              <a:ea typeface="宋体" charset="-122"/>
            </a:endParaRPr>
          </a:p>
        </p:txBody>
      </p:sp>
      <p:graphicFrame>
        <p:nvGraphicFramePr>
          <p:cNvPr id="37892" name="Object 4"/>
          <p:cNvGraphicFramePr>
            <a:graphicFrameLocks noChangeAspect="1"/>
          </p:cNvGraphicFramePr>
          <p:nvPr/>
        </p:nvGraphicFramePr>
        <p:xfrm>
          <a:off x="2987675" y="2636838"/>
          <a:ext cx="2895600" cy="673100"/>
        </p:xfrm>
        <a:graphic>
          <a:graphicData uri="http://schemas.openxmlformats.org/presentationml/2006/ole">
            <mc:AlternateContent xmlns:mc="http://schemas.openxmlformats.org/markup-compatibility/2006">
              <mc:Choice xmlns:v="urn:schemas-microsoft-com:vml" Requires="v">
                <p:oleObj spid="_x0000_s8203" name="Equation" r:id="rId4" imgW="1777229" imgH="431613" progId="Equation.3">
                  <p:embed/>
                </p:oleObj>
              </mc:Choice>
              <mc:Fallback>
                <p:oleObj name="Equation" r:id="rId4" imgW="1777229"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636838"/>
                        <a:ext cx="28956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3132138" y="3644900"/>
          <a:ext cx="2882900" cy="685800"/>
        </p:xfrm>
        <a:graphic>
          <a:graphicData uri="http://schemas.openxmlformats.org/presentationml/2006/ole">
            <mc:AlternateContent xmlns:mc="http://schemas.openxmlformats.org/markup-compatibility/2006">
              <mc:Choice xmlns:v="urn:schemas-microsoft-com:vml" Requires="v">
                <p:oleObj spid="_x0000_s8204" name="Equation" r:id="rId6" imgW="2094591" imgH="444307" progId="Equation.3">
                  <p:embed/>
                </p:oleObj>
              </mc:Choice>
              <mc:Fallback>
                <p:oleObj name="Equation" r:id="rId6" imgW="2094591"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3644900"/>
                        <a:ext cx="28829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2843213" y="5373688"/>
          <a:ext cx="3733800" cy="381000"/>
        </p:xfrm>
        <a:graphic>
          <a:graphicData uri="http://schemas.openxmlformats.org/presentationml/2006/ole">
            <mc:AlternateContent xmlns:mc="http://schemas.openxmlformats.org/markup-compatibility/2006">
              <mc:Choice xmlns:v="urn:schemas-microsoft-com:vml" Requires="v">
                <p:oleObj spid="_x0000_s8205" name="Equation" r:id="rId8" imgW="1879600" imgH="203200" progId="Equation.3">
                  <p:embed/>
                </p:oleObj>
              </mc:Choice>
              <mc:Fallback>
                <p:oleObj name="Equation" r:id="rId8" imgW="18796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5373688"/>
                        <a:ext cx="3733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8440313"/>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900113" y="0"/>
            <a:ext cx="7793037" cy="1066800"/>
          </a:xfrm>
        </p:spPr>
        <p:txBody>
          <a:bodyPr/>
          <a:lstStyle/>
          <a:p>
            <a:pPr eaLnBrk="1" hangingPunct="1"/>
            <a:r>
              <a:rPr lang="zh-CN" altLang="en-US" smtClean="0"/>
              <a:t>计算信息增益选择属性</a:t>
            </a:r>
          </a:p>
        </p:txBody>
      </p:sp>
      <p:sp>
        <p:nvSpPr>
          <p:cNvPr id="38915" name="Rectangle 3"/>
          <p:cNvSpPr>
            <a:spLocks noGrp="1"/>
          </p:cNvSpPr>
          <p:nvPr>
            <p:ph type="body" sz="half" idx="4294967295"/>
          </p:nvPr>
        </p:nvSpPr>
        <p:spPr>
          <a:xfrm>
            <a:off x="0" y="836613"/>
            <a:ext cx="4040188" cy="1419225"/>
          </a:xfrm>
        </p:spPr>
        <p:txBody>
          <a:bodyPr>
            <a:normAutofit fontScale="92500" lnSpcReduction="10000"/>
          </a:bodyPr>
          <a:lstStyle/>
          <a:p>
            <a:pPr eaLnBrk="1" hangingPunct="1">
              <a:lnSpc>
                <a:spcPct val="80000"/>
              </a:lnSpc>
              <a:spcBef>
                <a:spcPct val="30000"/>
              </a:spcBef>
              <a:buSzPct val="80000"/>
              <a:buFont typeface="Marlett" pitchFamily="2" charset="2"/>
              <a:buChar char="g"/>
            </a:pPr>
            <a:r>
              <a:rPr lang="en-US" altLang="zh-CN" sz="2400" smtClean="0">
                <a:solidFill>
                  <a:srgbClr val="121328"/>
                </a:solidFill>
              </a:rPr>
              <a:t>Class P: buys_computer = </a:t>
            </a:r>
            <a:r>
              <a:rPr lang="en-US" altLang="zh-CN" sz="2400" smtClean="0">
                <a:solidFill>
                  <a:srgbClr val="121328"/>
                </a:solidFill>
                <a:latin typeface="Tahoma" pitchFamily="34" charset="0"/>
              </a:rPr>
              <a:t>“</a:t>
            </a:r>
            <a:r>
              <a:rPr lang="en-US" altLang="zh-CN" sz="2400" smtClean="0">
                <a:solidFill>
                  <a:srgbClr val="121328"/>
                </a:solidFill>
              </a:rPr>
              <a:t>yes</a:t>
            </a:r>
            <a:r>
              <a:rPr lang="en-US" altLang="zh-CN" sz="2400" smtClean="0">
                <a:solidFill>
                  <a:srgbClr val="121328"/>
                </a:solidFill>
                <a:latin typeface="Tahoma" pitchFamily="34" charset="0"/>
              </a:rPr>
              <a:t>”</a:t>
            </a:r>
            <a:endParaRPr lang="en-US" altLang="zh-CN" sz="2400" smtClean="0">
              <a:solidFill>
                <a:srgbClr val="121328"/>
              </a:solidFill>
            </a:endParaRPr>
          </a:p>
          <a:p>
            <a:pPr eaLnBrk="1" hangingPunct="1">
              <a:lnSpc>
                <a:spcPct val="80000"/>
              </a:lnSpc>
              <a:spcBef>
                <a:spcPct val="30000"/>
              </a:spcBef>
              <a:buSzPct val="80000"/>
              <a:buFont typeface="Marlett" pitchFamily="2" charset="2"/>
              <a:buChar char="g"/>
            </a:pPr>
            <a:r>
              <a:rPr lang="en-US" altLang="zh-CN" sz="2400" smtClean="0">
                <a:solidFill>
                  <a:srgbClr val="121328"/>
                </a:solidFill>
              </a:rPr>
              <a:t>Class N: buys_computer = </a:t>
            </a:r>
            <a:r>
              <a:rPr lang="en-US" altLang="zh-CN" sz="2400" smtClean="0">
                <a:solidFill>
                  <a:srgbClr val="121328"/>
                </a:solidFill>
                <a:latin typeface="Tahoma" pitchFamily="34" charset="0"/>
              </a:rPr>
              <a:t>“</a:t>
            </a:r>
            <a:r>
              <a:rPr lang="en-US" altLang="zh-CN" sz="2400" smtClean="0">
                <a:solidFill>
                  <a:srgbClr val="121328"/>
                </a:solidFill>
              </a:rPr>
              <a:t>no</a:t>
            </a:r>
            <a:r>
              <a:rPr lang="en-US" altLang="zh-CN" sz="2400" smtClean="0">
                <a:solidFill>
                  <a:srgbClr val="121328"/>
                </a:solidFill>
                <a:latin typeface="Tahoma" pitchFamily="34" charset="0"/>
              </a:rPr>
              <a:t>”</a:t>
            </a:r>
            <a:endParaRPr lang="en-US" altLang="zh-CN" sz="2400" smtClean="0">
              <a:solidFill>
                <a:srgbClr val="121328"/>
              </a:solidFill>
            </a:endParaRPr>
          </a:p>
          <a:p>
            <a:pPr eaLnBrk="1" hangingPunct="1">
              <a:lnSpc>
                <a:spcPct val="80000"/>
              </a:lnSpc>
              <a:spcBef>
                <a:spcPct val="30000"/>
              </a:spcBef>
              <a:buSzPct val="80000"/>
              <a:buFont typeface="Marlett" pitchFamily="2" charset="2"/>
              <a:buChar char="g"/>
            </a:pPr>
            <a:r>
              <a:rPr lang="en-US" altLang="zh-CN" sz="2400" smtClean="0">
                <a:solidFill>
                  <a:srgbClr val="121328"/>
                </a:solidFill>
              </a:rPr>
              <a:t>I(p, n) = I(9, 5) =0.940</a:t>
            </a:r>
          </a:p>
          <a:p>
            <a:pPr eaLnBrk="1" hangingPunct="1">
              <a:lnSpc>
                <a:spcPct val="80000"/>
              </a:lnSpc>
              <a:spcBef>
                <a:spcPct val="30000"/>
              </a:spcBef>
              <a:buSzPct val="80000"/>
              <a:buFont typeface="Marlett" pitchFamily="2" charset="2"/>
              <a:buChar char="g"/>
            </a:pPr>
            <a:r>
              <a:rPr lang="en-US" altLang="zh-CN" sz="2400" smtClean="0">
                <a:solidFill>
                  <a:srgbClr val="121328"/>
                </a:solidFill>
              </a:rPr>
              <a:t>Compute the entropy for </a:t>
            </a:r>
            <a:r>
              <a:rPr lang="en-US" altLang="zh-CN" sz="2400" i="1" smtClean="0">
                <a:solidFill>
                  <a:srgbClr val="121328"/>
                </a:solidFill>
              </a:rPr>
              <a:t>age</a:t>
            </a:r>
            <a:r>
              <a:rPr lang="en-US" altLang="zh-CN" sz="2400" smtClean="0">
                <a:solidFill>
                  <a:srgbClr val="121328"/>
                </a:solidFill>
              </a:rPr>
              <a:t>:</a:t>
            </a:r>
          </a:p>
          <a:p>
            <a:pPr lvl="1" eaLnBrk="1" hangingPunct="1">
              <a:lnSpc>
                <a:spcPct val="110000"/>
              </a:lnSpc>
              <a:spcBef>
                <a:spcPct val="30000"/>
              </a:spcBef>
              <a:buSzPct val="80000"/>
              <a:buFont typeface="Marlett" pitchFamily="2" charset="2"/>
              <a:buChar char="g"/>
            </a:pPr>
            <a:endParaRPr lang="en-US" altLang="zh-CN" sz="2000" smtClean="0"/>
          </a:p>
          <a:p>
            <a:pPr lvl="1" eaLnBrk="1" hangingPunct="1"/>
            <a:endParaRPr lang="en-US" altLang="zh-CN" sz="2400" smtClean="0"/>
          </a:p>
          <a:p>
            <a:pPr lvl="1" eaLnBrk="1" hangingPunct="1"/>
            <a:endParaRPr lang="en-US" altLang="zh-CN" sz="2400" smtClean="0"/>
          </a:p>
          <a:p>
            <a:pPr lvl="1" eaLnBrk="1" hangingPunct="1"/>
            <a:endParaRPr lang="en-US" altLang="zh-CN" sz="2400" smtClean="0"/>
          </a:p>
          <a:p>
            <a:pPr eaLnBrk="1" hangingPunct="1"/>
            <a:endParaRPr lang="zh-CN" altLang="en-US" sz="2800" smtClean="0"/>
          </a:p>
        </p:txBody>
      </p:sp>
      <p:graphicFrame>
        <p:nvGraphicFramePr>
          <p:cNvPr id="38916" name="Object 5"/>
          <p:cNvGraphicFramePr>
            <a:graphicFrameLocks noChangeAspect="1"/>
          </p:cNvGraphicFramePr>
          <p:nvPr/>
        </p:nvGraphicFramePr>
        <p:xfrm>
          <a:off x="395288" y="4149725"/>
          <a:ext cx="3354387" cy="1439863"/>
        </p:xfrm>
        <a:graphic>
          <a:graphicData uri="http://schemas.openxmlformats.org/presentationml/2006/ole">
            <mc:AlternateContent xmlns:mc="http://schemas.openxmlformats.org/markup-compatibility/2006">
              <mc:Choice xmlns:v="urn:schemas-microsoft-com:vml" Requires="v">
                <p:oleObj spid="_x0000_s9230" name="工作表" r:id="rId3" imgW="3352836" imgH="1438405" progId="Excel.Sheet.8">
                  <p:embed/>
                </p:oleObj>
              </mc:Choice>
              <mc:Fallback>
                <p:oleObj name="工作表" r:id="rId3" imgW="3352836" imgH="143840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149725"/>
                        <a:ext cx="335438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6"/>
          <p:cNvGraphicFramePr>
            <a:graphicFrameLocks noChangeAspect="1"/>
          </p:cNvGraphicFramePr>
          <p:nvPr/>
        </p:nvGraphicFramePr>
        <p:xfrm>
          <a:off x="4787900" y="908050"/>
          <a:ext cx="3429000" cy="1371600"/>
        </p:xfrm>
        <a:graphic>
          <a:graphicData uri="http://schemas.openxmlformats.org/presentationml/2006/ole">
            <mc:AlternateContent xmlns:mc="http://schemas.openxmlformats.org/markup-compatibility/2006">
              <mc:Choice xmlns:v="urn:schemas-microsoft-com:vml" Requires="v">
                <p:oleObj spid="_x0000_s9231" name="Equation" r:id="rId5" imgW="1866900" imgH="812800" progId="Equation.3">
                  <p:embed/>
                </p:oleObj>
              </mc:Choice>
              <mc:Fallback>
                <p:oleObj name="Equation" r:id="rId5" imgW="18669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908050"/>
                        <a:ext cx="34290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8" name="Object 7"/>
          <p:cNvGraphicFramePr>
            <a:graphicFrameLocks noChangeAspect="1"/>
          </p:cNvGraphicFramePr>
          <p:nvPr/>
        </p:nvGraphicFramePr>
        <p:xfrm>
          <a:off x="5003800" y="4076700"/>
          <a:ext cx="3594100" cy="1439863"/>
        </p:xfrm>
        <a:graphic>
          <a:graphicData uri="http://schemas.openxmlformats.org/presentationml/2006/ole">
            <mc:AlternateContent xmlns:mc="http://schemas.openxmlformats.org/markup-compatibility/2006">
              <mc:Choice xmlns:v="urn:schemas-microsoft-com:vml" Requires="v">
                <p:oleObj spid="_x0000_s9232" name="Equation" r:id="rId7" imgW="3594100" imgH="1193800" progId="Equation.3">
                  <p:embed/>
                </p:oleObj>
              </mc:Choice>
              <mc:Fallback>
                <p:oleObj name="Equation" r:id="rId7" imgW="3594100" imgH="119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4076700"/>
                        <a:ext cx="3594100" cy="143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8"/>
          <p:cNvGraphicFramePr>
            <a:graphicFrameLocks noChangeAspect="1"/>
          </p:cNvGraphicFramePr>
          <p:nvPr/>
        </p:nvGraphicFramePr>
        <p:xfrm>
          <a:off x="4427538" y="2781300"/>
          <a:ext cx="4495800" cy="381000"/>
        </p:xfrm>
        <a:graphic>
          <a:graphicData uri="http://schemas.openxmlformats.org/presentationml/2006/ole">
            <mc:AlternateContent xmlns:mc="http://schemas.openxmlformats.org/markup-compatibility/2006">
              <mc:Choice xmlns:v="urn:schemas-microsoft-com:vml" Requires="v">
                <p:oleObj spid="_x0000_s9233" name="Equation" r:id="rId9" imgW="2311400" imgH="203200" progId="Equation.3">
                  <p:embed/>
                </p:oleObj>
              </mc:Choice>
              <mc:Fallback>
                <p:oleObj name="Equation" r:id="rId9" imgW="23114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2781300"/>
                        <a:ext cx="4495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28561398"/>
      </p:ext>
    </p:extLst>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a:xfrm>
            <a:off x="1042988" y="0"/>
            <a:ext cx="7793037" cy="609600"/>
          </a:xfrm>
        </p:spPr>
        <p:txBody>
          <a:bodyPr>
            <a:normAutofit fontScale="90000"/>
          </a:bodyPr>
          <a:lstStyle/>
          <a:p>
            <a:pPr eaLnBrk="1" hangingPunct="1"/>
            <a:r>
              <a:rPr lang="zh-CN" altLang="en-US" sz="4000" smtClean="0"/>
              <a:t>由判定树提取分类规则</a:t>
            </a:r>
          </a:p>
        </p:txBody>
      </p:sp>
      <p:sp>
        <p:nvSpPr>
          <p:cNvPr id="39939" name="Rectangle 3"/>
          <p:cNvSpPr>
            <a:spLocks noGrp="1"/>
          </p:cNvSpPr>
          <p:nvPr>
            <p:ph type="body" idx="4294967295"/>
          </p:nvPr>
        </p:nvSpPr>
        <p:spPr>
          <a:xfrm>
            <a:off x="539750" y="836613"/>
            <a:ext cx="8081963" cy="4187825"/>
          </a:xfrm>
        </p:spPr>
        <p:txBody>
          <a:bodyPr>
            <a:normAutofit fontScale="92500" lnSpcReduction="10000"/>
          </a:bodyPr>
          <a:lstStyle/>
          <a:p>
            <a:pPr eaLnBrk="1" hangingPunct="1">
              <a:lnSpc>
                <a:spcPct val="110000"/>
              </a:lnSpc>
            </a:pPr>
            <a:r>
              <a:rPr lang="zh-CN" altLang="en-US" sz="2400" smtClean="0"/>
              <a:t>以 </a:t>
            </a:r>
            <a:r>
              <a:rPr lang="en-US" altLang="zh-CN" sz="2400" smtClean="0">
                <a:solidFill>
                  <a:schemeClr val="hlink"/>
                </a:solidFill>
              </a:rPr>
              <a:t>IF-THEN</a:t>
            </a:r>
            <a:r>
              <a:rPr lang="zh-CN" altLang="en-US" sz="2400" smtClean="0">
                <a:solidFill>
                  <a:schemeClr val="hlink"/>
                </a:solidFill>
              </a:rPr>
              <a:t>形式</a:t>
            </a:r>
            <a:r>
              <a:rPr lang="zh-CN" altLang="en-US" sz="2400" smtClean="0"/>
              <a:t>的分类规则表示知识</a:t>
            </a:r>
            <a:endParaRPr lang="en-US" altLang="zh-CN" sz="2400" smtClean="0"/>
          </a:p>
          <a:p>
            <a:pPr eaLnBrk="1" hangingPunct="1">
              <a:lnSpc>
                <a:spcPct val="110000"/>
              </a:lnSpc>
            </a:pPr>
            <a:r>
              <a:rPr lang="zh-CN" altLang="en-US" sz="2400" smtClean="0"/>
              <a:t>从根到树叶的每条路径创建一个规则</a:t>
            </a:r>
            <a:endParaRPr lang="en-US" altLang="zh-CN" sz="2400" smtClean="0"/>
          </a:p>
          <a:p>
            <a:pPr eaLnBrk="1" hangingPunct="1">
              <a:lnSpc>
                <a:spcPct val="110000"/>
              </a:lnSpc>
            </a:pPr>
            <a:r>
              <a:rPr lang="zh-CN" altLang="en-US" sz="2400" smtClean="0"/>
              <a:t>沿着路径上的每个属性－值对形成规则前件的一个合趣项</a:t>
            </a:r>
          </a:p>
          <a:p>
            <a:pPr eaLnBrk="1" hangingPunct="1">
              <a:lnSpc>
                <a:spcPct val="110000"/>
              </a:lnSpc>
            </a:pPr>
            <a:r>
              <a:rPr lang="zh-CN" altLang="en-US" sz="2400" smtClean="0"/>
              <a:t>叶节点包含类预测</a:t>
            </a:r>
          </a:p>
          <a:p>
            <a:pPr eaLnBrk="1" hangingPunct="1">
              <a:lnSpc>
                <a:spcPct val="110000"/>
              </a:lnSpc>
            </a:pPr>
            <a:r>
              <a:rPr lang="zh-CN" altLang="en-US" sz="2400" smtClean="0"/>
              <a:t>规则易于理解</a:t>
            </a:r>
          </a:p>
          <a:p>
            <a:pPr eaLnBrk="1" hangingPunct="1">
              <a:lnSpc>
                <a:spcPct val="110000"/>
              </a:lnSpc>
            </a:pPr>
            <a:r>
              <a:rPr lang="zh-CN" altLang="en-US" sz="2400" smtClean="0"/>
              <a:t>例子</a:t>
            </a:r>
          </a:p>
          <a:p>
            <a:pPr lvl="1" eaLnBrk="1" hangingPunct="1">
              <a:lnSpc>
                <a:spcPct val="110000"/>
              </a:lnSpc>
              <a:spcBef>
                <a:spcPct val="40000"/>
              </a:spcBef>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student</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student</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31</a:t>
            </a:r>
            <a:r>
              <a:rPr lang="en-US" altLang="zh-CN" sz="1800" smtClean="0">
                <a:latin typeface="Tahoma" pitchFamily="34" charset="0"/>
              </a:rPr>
              <a:t>…</a:t>
            </a:r>
            <a:r>
              <a:rPr lang="en-US" altLang="zh-CN" sz="1800" smtClean="0"/>
              <a:t>40</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&gt;40</a:t>
            </a:r>
            <a:r>
              <a:rPr lang="en-US" altLang="zh-CN" sz="1800" smtClean="0">
                <a:latin typeface="Tahoma" pitchFamily="34" charset="0"/>
              </a:rPr>
              <a:t>”</a:t>
            </a:r>
            <a:r>
              <a:rPr lang="en-US" altLang="zh-CN" sz="1800" smtClean="0"/>
              <a:t>   AND </a:t>
            </a:r>
            <a:r>
              <a:rPr lang="en-US" altLang="zh-CN" sz="1800" i="1" smtClean="0"/>
              <a:t>credit_rating</a:t>
            </a:r>
            <a:r>
              <a:rPr lang="en-US" altLang="zh-CN" sz="1800" smtClean="0"/>
              <a:t> = </a:t>
            </a:r>
            <a:r>
              <a:rPr lang="en-US" altLang="zh-CN" sz="1800" smtClean="0">
                <a:latin typeface="Tahoma" pitchFamily="34" charset="0"/>
              </a:rPr>
              <a:t>“</a:t>
            </a:r>
            <a:r>
              <a:rPr lang="en-US" altLang="zh-CN" sz="1800" i="1" smtClean="0"/>
              <a:t>excellent</a:t>
            </a:r>
            <a:r>
              <a:rPr lang="en-US" altLang="zh-CN" sz="1800" smtClean="0">
                <a:latin typeface="Tahoma" pitchFamily="34" charset="0"/>
              </a:rPr>
              <a:t>”</a:t>
            </a:r>
            <a:r>
              <a:rPr lang="en-US" altLang="zh-CN" sz="1800" smtClean="0"/>
              <a:t>   THEN </a:t>
            </a:r>
            <a:r>
              <a:rPr lang="en-US" altLang="zh-CN" sz="1800" i="1" smtClean="0"/>
              <a:t>buys_computer </a:t>
            </a:r>
            <a:r>
              <a:rPr lang="en-US" altLang="zh-CN" sz="1800" smtClean="0"/>
              <a:t>= </a:t>
            </a:r>
            <a:r>
              <a:rPr lang="en-US" altLang="zh-CN" sz="1800" smtClean="0">
                <a:latin typeface="Tahoma" pitchFamily="34" charset="0"/>
              </a:rPr>
              <a:t>“</a:t>
            </a:r>
            <a:r>
              <a:rPr lang="en-US" altLang="zh-CN" sz="1800" i="1" smtClean="0"/>
              <a:t>yes</a:t>
            </a:r>
            <a:r>
              <a:rPr lang="en-US" altLang="zh-CN" sz="1800" smtClean="0">
                <a:latin typeface="Tahoma" pitchFamily="34" charset="0"/>
              </a:rPr>
              <a:t>”</a:t>
            </a:r>
            <a:endParaRPr lang="en-US" altLang="zh-CN" sz="1800" smtClean="0"/>
          </a:p>
          <a:p>
            <a:pPr lvl="1" eaLnBrk="1" hangingPunct="1">
              <a:lnSpc>
                <a:spcPct val="110000"/>
              </a:lnSpc>
              <a:buFont typeface="Arial" charset="0"/>
              <a:buNone/>
            </a:pPr>
            <a:r>
              <a:rPr lang="en-US" altLang="zh-CN" sz="1800" smtClean="0"/>
              <a:t>IF </a:t>
            </a:r>
            <a:r>
              <a:rPr lang="en-US" altLang="zh-CN" sz="1800" i="1" smtClean="0"/>
              <a:t>age</a:t>
            </a:r>
            <a:r>
              <a:rPr lang="en-US" altLang="zh-CN" sz="1800" smtClean="0"/>
              <a:t> = </a:t>
            </a:r>
            <a:r>
              <a:rPr lang="en-US" altLang="zh-CN" sz="1800" smtClean="0">
                <a:latin typeface="Tahoma" pitchFamily="34" charset="0"/>
              </a:rPr>
              <a:t>“</a:t>
            </a:r>
            <a:r>
              <a:rPr lang="en-US" altLang="zh-CN" sz="1800" smtClean="0"/>
              <a:t>&lt;=30</a:t>
            </a:r>
            <a:r>
              <a:rPr lang="en-US" altLang="zh-CN" sz="1800" smtClean="0">
                <a:latin typeface="Tahoma" pitchFamily="34" charset="0"/>
              </a:rPr>
              <a:t>”</a:t>
            </a:r>
            <a:r>
              <a:rPr lang="en-US" altLang="zh-CN" sz="1800" smtClean="0"/>
              <a:t> AND </a:t>
            </a:r>
            <a:r>
              <a:rPr lang="en-US" altLang="zh-CN" sz="1800" i="1" smtClean="0"/>
              <a:t>credit_rating</a:t>
            </a:r>
            <a:r>
              <a:rPr lang="en-US" altLang="zh-CN" sz="1800" smtClean="0"/>
              <a:t> = </a:t>
            </a:r>
            <a:r>
              <a:rPr lang="en-US" altLang="zh-CN" sz="1800" smtClean="0">
                <a:latin typeface="Tahoma" pitchFamily="34" charset="0"/>
              </a:rPr>
              <a:t>“</a:t>
            </a:r>
            <a:r>
              <a:rPr lang="en-US" altLang="zh-CN" sz="1800" i="1" smtClean="0"/>
              <a:t>fair</a:t>
            </a:r>
            <a:r>
              <a:rPr lang="en-US" altLang="zh-CN" sz="1800" smtClean="0">
                <a:latin typeface="Tahoma" pitchFamily="34" charset="0"/>
              </a:rPr>
              <a:t>”</a:t>
            </a:r>
            <a:r>
              <a:rPr lang="en-US" altLang="zh-CN" sz="1800" smtClean="0"/>
              <a:t>  THEN </a:t>
            </a:r>
            <a:r>
              <a:rPr lang="en-US" altLang="zh-CN" sz="1800" i="1" smtClean="0"/>
              <a:t>buys_computer</a:t>
            </a:r>
            <a:r>
              <a:rPr lang="en-US" altLang="zh-CN" sz="1800" smtClean="0"/>
              <a:t> = </a:t>
            </a:r>
            <a:r>
              <a:rPr lang="en-US" altLang="zh-CN" sz="1800" smtClean="0">
                <a:latin typeface="Tahoma" pitchFamily="34" charset="0"/>
              </a:rPr>
              <a:t>“</a:t>
            </a:r>
            <a:r>
              <a:rPr lang="en-US" altLang="zh-CN" sz="1800" i="1" smtClean="0"/>
              <a:t>no</a:t>
            </a:r>
            <a:r>
              <a:rPr lang="en-US" altLang="zh-CN" sz="1800" smtClean="0">
                <a:latin typeface="Tahoma" pitchFamily="34" charset="0"/>
              </a:rPr>
              <a:t>”</a:t>
            </a:r>
            <a:endParaRPr lang="en-US" altLang="zh-CN" sz="1800" smtClean="0"/>
          </a:p>
        </p:txBody>
      </p:sp>
    </p:spTree>
    <p:extLst>
      <p:ext uri="{BB962C8B-B14F-4D97-AF65-F5344CB8AC3E}">
        <p14:creationId xmlns:p14="http://schemas.microsoft.com/office/powerpoint/2010/main" val="3275405989"/>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a:xfrm>
            <a:off x="0" y="908050"/>
            <a:ext cx="8229600" cy="765175"/>
          </a:xfrm>
        </p:spPr>
        <p:txBody>
          <a:bodyPr/>
          <a:lstStyle/>
          <a:p>
            <a:pPr algn="l" eaLnBrk="1" hangingPunct="1"/>
            <a:r>
              <a:rPr lang="en-US" altLang="zh-CN" smtClean="0"/>
              <a:t>Bayes</a:t>
            </a:r>
            <a:r>
              <a:rPr lang="zh-CN" altLang="en-US" smtClean="0"/>
              <a:t>理论</a:t>
            </a:r>
          </a:p>
        </p:txBody>
      </p:sp>
      <p:sp>
        <p:nvSpPr>
          <p:cNvPr id="40963" name="Rectangle 3"/>
          <p:cNvSpPr>
            <a:spLocks noGrp="1"/>
          </p:cNvSpPr>
          <p:nvPr>
            <p:ph type="body" idx="4294967295"/>
          </p:nvPr>
        </p:nvSpPr>
        <p:spPr>
          <a:xfrm>
            <a:off x="457200" y="1600200"/>
            <a:ext cx="8686800" cy="4525963"/>
          </a:xfrm>
        </p:spPr>
        <p:txBody>
          <a:bodyPr/>
          <a:lstStyle/>
          <a:p>
            <a:pPr eaLnBrk="1" hangingPunct="1"/>
            <a:r>
              <a:rPr lang="zh-CN" altLang="en-US" smtClean="0"/>
              <a:t>统计决策理论</a:t>
            </a:r>
            <a:r>
              <a:rPr lang="en-US" altLang="zh-CN" smtClean="0"/>
              <a:t>——</a:t>
            </a:r>
            <a:r>
              <a:rPr lang="zh-CN" altLang="en-US" smtClean="0"/>
              <a:t>根据每一类总体的概率分布决定决策边界</a:t>
            </a:r>
          </a:p>
          <a:p>
            <a:pPr eaLnBrk="1" hangingPunct="1"/>
            <a:r>
              <a:rPr lang="en-US" altLang="zh-CN" smtClean="0"/>
              <a:t>Bayes</a:t>
            </a:r>
            <a:r>
              <a:rPr lang="zh-CN" altLang="en-US" smtClean="0"/>
              <a:t>决策理论是统计决策理论的基本方法</a:t>
            </a:r>
          </a:p>
          <a:p>
            <a:pPr lvl="1" eaLnBrk="1" hangingPunct="1"/>
            <a:r>
              <a:rPr lang="zh-CN" altLang="en-US" smtClean="0"/>
              <a:t>每一类出现的先验概率</a:t>
            </a:r>
          </a:p>
          <a:p>
            <a:pPr lvl="1" eaLnBrk="1" hangingPunct="1"/>
            <a:r>
              <a:rPr lang="zh-CN" altLang="en-US" smtClean="0"/>
              <a:t>类条件概率密度</a:t>
            </a:r>
          </a:p>
          <a:p>
            <a:pPr eaLnBrk="1" hangingPunct="1"/>
            <a:endParaRPr lang="zh-CN" altLang="en-US" smtClean="0"/>
          </a:p>
        </p:txBody>
      </p:sp>
      <p:sp>
        <p:nvSpPr>
          <p:cNvPr id="5" name="Rectangle 2"/>
          <p:cNvSpPr>
            <a:spLocks noGrp="1" noChangeArrowheads="1"/>
          </p:cNvSpPr>
          <p:nvPr>
            <p:ph type="title"/>
          </p:nvPr>
        </p:nvSpPr>
        <p:spPr>
          <a:xfrm>
            <a:off x="685800" y="0"/>
            <a:ext cx="7772400" cy="838200"/>
          </a:xfrm>
        </p:spPr>
        <p:txBody>
          <a:bodyPr>
            <a:normAutofit/>
          </a:bodyPr>
          <a:lstStyle/>
          <a:p>
            <a:r>
              <a:rPr lang="en-US" sz="4000" dirty="0" smtClean="0"/>
              <a:t>3.</a:t>
            </a:r>
            <a:r>
              <a:rPr lang="zh-CN" altLang="en-US" sz="4000" dirty="0" smtClean="0"/>
              <a:t>最大似然分类</a:t>
            </a:r>
            <a:endParaRPr lang="en-US" sz="4000" dirty="0"/>
          </a:p>
        </p:txBody>
      </p:sp>
    </p:spTree>
    <p:extLst>
      <p:ext uri="{BB962C8B-B14F-4D97-AF65-F5344CB8AC3E}">
        <p14:creationId xmlns:p14="http://schemas.microsoft.com/office/powerpoint/2010/main" val="11591011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p:txBody>
          <a:bodyPr/>
          <a:lstStyle/>
          <a:p>
            <a:pPr eaLnBrk="1" hangingPunct="1"/>
            <a:endParaRPr lang="zh-CN" altLang="en-US" smtClean="0"/>
          </a:p>
        </p:txBody>
      </p:sp>
      <p:sp>
        <p:nvSpPr>
          <p:cNvPr id="41987" name="Rectangle 3"/>
          <p:cNvSpPr>
            <a:spLocks noGrp="1"/>
          </p:cNvSpPr>
          <p:nvPr>
            <p:ph type="body" idx="4294967295"/>
          </p:nvPr>
        </p:nvSpPr>
        <p:spPr/>
        <p:txBody>
          <a:bodyPr/>
          <a:lstStyle/>
          <a:p>
            <a:pPr eaLnBrk="1" hangingPunct="1"/>
            <a:r>
              <a:rPr lang="zh-CN" altLang="en-US" smtClean="0"/>
              <a:t>例：医生要根据病人血液中白细胞的浓度来判断病人是否患血液病。</a:t>
            </a:r>
          </a:p>
          <a:p>
            <a:pPr lvl="1" eaLnBrk="1" hangingPunct="1"/>
            <a:r>
              <a:rPr lang="zh-CN" altLang="en-US" smtClean="0"/>
              <a:t>两类的识别问题。</a:t>
            </a:r>
          </a:p>
          <a:p>
            <a:pPr lvl="1" eaLnBrk="1" hangingPunct="1"/>
            <a:r>
              <a:rPr lang="zh-CN" altLang="en-US" smtClean="0"/>
              <a:t>根据医学知识和以往的经验医生知道：</a:t>
            </a:r>
          </a:p>
          <a:p>
            <a:pPr eaLnBrk="1" hangingPunct="1"/>
            <a:endParaRPr lang="zh-CN" altLang="en-US" smtClean="0"/>
          </a:p>
        </p:txBody>
      </p:sp>
    </p:spTree>
    <p:extLst>
      <p:ext uri="{BB962C8B-B14F-4D97-AF65-F5344CB8AC3E}">
        <p14:creationId xmlns:p14="http://schemas.microsoft.com/office/powerpoint/2010/main" val="39435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pPr eaLnBrk="1" hangingPunct="1"/>
            <a:endParaRPr lang="zh-CN" altLang="en-US" smtClean="0"/>
          </a:p>
        </p:txBody>
      </p:sp>
      <p:sp>
        <p:nvSpPr>
          <p:cNvPr id="43011" name="Rectangle 4"/>
          <p:cNvSpPr>
            <a:spLocks noGrp="1" noChangeArrowheads="1"/>
          </p:cNvSpPr>
          <p:nvPr>
            <p:ph type="body" idx="429496729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患病的人，白细胞的浓度服从均值</a:t>
            </a:r>
            <a:r>
              <a:rPr lang="en-US" altLang="zh-CN" smtClean="0"/>
              <a:t>2000</a:t>
            </a:r>
            <a:r>
              <a:rPr lang="zh-CN" altLang="en-US" smtClean="0"/>
              <a:t>，方差</a:t>
            </a:r>
            <a:r>
              <a:rPr lang="en-US" altLang="zh-CN" smtClean="0"/>
              <a:t>1000</a:t>
            </a:r>
            <a:r>
              <a:rPr lang="zh-CN" altLang="en-US" smtClean="0"/>
              <a:t>的正态分布；未患病的人，白细胞的浓度服从均值</a:t>
            </a:r>
            <a:r>
              <a:rPr lang="en-US" altLang="zh-CN" smtClean="0"/>
              <a:t>7000</a:t>
            </a:r>
            <a:r>
              <a:rPr lang="zh-CN" altLang="en-US" smtClean="0"/>
              <a:t>，方差</a:t>
            </a:r>
            <a:r>
              <a:rPr lang="en-US" altLang="zh-CN" smtClean="0"/>
              <a:t>3000</a:t>
            </a:r>
            <a:r>
              <a:rPr lang="zh-CN" altLang="en-US" smtClean="0"/>
              <a:t>的正态分布；</a:t>
            </a:r>
          </a:p>
          <a:p>
            <a:pPr eaLnBrk="1" hangingPunct="1"/>
            <a:r>
              <a:rPr lang="zh-CN" altLang="en-US" smtClean="0"/>
              <a:t>一般人群中，患病的人数比例为</a:t>
            </a:r>
            <a:r>
              <a:rPr lang="en-US" altLang="zh-CN" smtClean="0"/>
              <a:t>0.5%</a:t>
            </a:r>
            <a:r>
              <a:rPr lang="zh-CN" altLang="en-US" smtClean="0"/>
              <a:t>。</a:t>
            </a:r>
          </a:p>
          <a:p>
            <a:pPr eaLnBrk="1" hangingPunct="1"/>
            <a:r>
              <a:rPr lang="zh-CN" altLang="en-US" smtClean="0">
                <a:solidFill>
                  <a:srgbClr val="FC3312"/>
                </a:solidFill>
              </a:rPr>
              <a:t>一个人的白细胞浓度是</a:t>
            </a:r>
            <a:r>
              <a:rPr lang="en-US" altLang="zh-CN" smtClean="0">
                <a:solidFill>
                  <a:srgbClr val="FC3312"/>
                </a:solidFill>
              </a:rPr>
              <a:t>3100</a:t>
            </a:r>
            <a:r>
              <a:rPr lang="zh-CN" altLang="en-US" smtClean="0">
                <a:solidFill>
                  <a:srgbClr val="FC3312"/>
                </a:solidFill>
              </a:rPr>
              <a:t>，医生应该做出怎样的判断？</a:t>
            </a:r>
          </a:p>
        </p:txBody>
      </p:sp>
    </p:spTree>
    <p:extLst>
      <p:ext uri="{BB962C8B-B14F-4D97-AF65-F5344CB8AC3E}">
        <p14:creationId xmlns:p14="http://schemas.microsoft.com/office/powerpoint/2010/main" val="648697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Grp="1"/>
          </p:cNvSpPr>
          <p:nvPr>
            <p:ph type="title" idx="4294967295"/>
          </p:nvPr>
        </p:nvSpPr>
        <p:spPr/>
        <p:txBody>
          <a:bodyPr/>
          <a:lstStyle/>
          <a:p>
            <a:pPr eaLnBrk="1" hangingPunct="1"/>
            <a:endParaRPr lang="zh-CN" altLang="en-US" smtClean="0"/>
          </a:p>
        </p:txBody>
      </p:sp>
      <p:pic>
        <p:nvPicPr>
          <p:cNvPr id="4403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65532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852738"/>
            <a:ext cx="8531225"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564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pPr eaLnBrk="1" hangingPunct="1"/>
            <a:endParaRPr lang="zh-CN" altLang="en-US" smtClean="0"/>
          </a:p>
        </p:txBody>
      </p:sp>
      <p:pic>
        <p:nvPicPr>
          <p:cNvPr id="4505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23850" y="1628775"/>
            <a:ext cx="8229600" cy="41624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872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468313" y="-171450"/>
            <a:ext cx="8229600" cy="1143000"/>
          </a:xfrm>
        </p:spPr>
        <p:txBody>
          <a:bodyPr/>
          <a:lstStyle/>
          <a:p>
            <a:pPr eaLnBrk="1" hangingPunct="1"/>
            <a:r>
              <a:rPr lang="zh-CN" altLang="en-US" smtClean="0"/>
              <a:t>最大似然估计</a:t>
            </a:r>
          </a:p>
        </p:txBody>
      </p:sp>
      <p:sp>
        <p:nvSpPr>
          <p:cNvPr id="46083" name="Rectangle 7"/>
          <p:cNvSpPr>
            <a:spLocks noGrp="1"/>
          </p:cNvSpPr>
          <p:nvPr>
            <p:ph type="body" sz="half" idx="4294967295"/>
          </p:nvPr>
        </p:nvSpPr>
        <p:spPr>
          <a:xfrm>
            <a:off x="457200" y="1600200"/>
            <a:ext cx="8686800" cy="4525963"/>
          </a:xfrm>
        </p:spPr>
        <p:txBody>
          <a:bodyPr/>
          <a:lstStyle/>
          <a:p>
            <a:pPr eaLnBrk="1" hangingPunct="1"/>
            <a:r>
              <a:rPr lang="zh-CN" altLang="en-US" sz="2800" smtClean="0"/>
              <a:t>把模式</a:t>
            </a:r>
            <a:r>
              <a:rPr lang="en-US" altLang="zh-CN" sz="2800" smtClean="0"/>
              <a:t>X</a:t>
            </a:r>
            <a:r>
              <a:rPr lang="zh-CN" altLang="en-US" sz="2800" smtClean="0"/>
              <a:t>分类到</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r>
              <a:rPr lang="zh-CN" altLang="en-US" sz="2800" smtClean="0"/>
              <a:t>为最大的类别中的分类方法</a:t>
            </a:r>
          </a:p>
          <a:p>
            <a:pPr eaLnBrk="1" hangingPunct="1"/>
            <a:endParaRPr lang="zh-CN" altLang="en-US" sz="2800" smtClean="0"/>
          </a:p>
        </p:txBody>
      </p:sp>
      <p:graphicFrame>
        <p:nvGraphicFramePr>
          <p:cNvPr id="46084" name="Object 8"/>
          <p:cNvGraphicFramePr>
            <a:graphicFrameLocks noChangeAspect="1"/>
          </p:cNvGraphicFramePr>
          <p:nvPr/>
        </p:nvGraphicFramePr>
        <p:xfrm>
          <a:off x="250825" y="2492375"/>
          <a:ext cx="8893175" cy="1333500"/>
        </p:xfrm>
        <a:graphic>
          <a:graphicData uri="http://schemas.openxmlformats.org/presentationml/2006/ole">
            <mc:AlternateContent xmlns:mc="http://schemas.openxmlformats.org/markup-compatibility/2006">
              <mc:Choice xmlns:v="urn:schemas-microsoft-com:vml" Requires="v">
                <p:oleObj spid="_x0000_s10248" name="公式" r:id="rId3" imgW="2005729" imgH="203112" progId="Equation.3">
                  <p:embed/>
                </p:oleObj>
              </mc:Choice>
              <mc:Fallback>
                <p:oleObj name="公式" r:id="rId3" imgW="2005729"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492375"/>
                        <a:ext cx="8893175"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9"/>
          <p:cNvGraphicFramePr>
            <a:graphicFrameLocks noGrp="1" noChangeAspect="1"/>
          </p:cNvGraphicFramePr>
          <p:nvPr>
            <p:ph sz="half" idx="4294967295"/>
          </p:nvPr>
        </p:nvGraphicFramePr>
        <p:xfrm>
          <a:off x="395288" y="4868863"/>
          <a:ext cx="8208962" cy="1008062"/>
        </p:xfrm>
        <a:graphic>
          <a:graphicData uri="http://schemas.openxmlformats.org/presentationml/2006/ole">
            <mc:AlternateContent xmlns:mc="http://schemas.openxmlformats.org/markup-compatibility/2006">
              <mc:Choice xmlns:v="urn:schemas-microsoft-com:vml" Requires="v">
                <p:oleObj spid="_x0000_s10249" name="Equation" r:id="rId5" imgW="4635500" imgH="495300" progId="Equation.3">
                  <p:embed/>
                </p:oleObj>
              </mc:Choice>
              <mc:Fallback>
                <p:oleObj name="Equation" r:id="rId5" imgW="4635500" imgH="495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868863"/>
                        <a:ext cx="8208962"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59224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8541"/>
            <a:ext cx="9144000" cy="5107459"/>
          </a:xfrm>
          <a:prstGeom prst="rect">
            <a:avLst/>
          </a:prstGeom>
        </p:spPr>
      </p:pic>
      <p:sp>
        <p:nvSpPr>
          <p:cNvPr id="7" name="TextBox 6"/>
          <p:cNvSpPr txBox="1"/>
          <p:nvPr/>
        </p:nvSpPr>
        <p:spPr>
          <a:xfrm>
            <a:off x="381000" y="344242"/>
            <a:ext cx="2389372" cy="584775"/>
          </a:xfrm>
          <a:prstGeom prst="rect">
            <a:avLst/>
          </a:prstGeom>
          <a:noFill/>
        </p:spPr>
        <p:txBody>
          <a:bodyPr wrap="none" rtlCol="0">
            <a:spAutoFit/>
          </a:bodyPr>
          <a:lstStyle/>
          <a:p>
            <a:r>
              <a:rPr lang="en-US" sz="3200" smtClean="0"/>
              <a:t>Image search</a:t>
            </a:r>
            <a:endParaRPr lang="en-US" sz="3200"/>
          </a:p>
        </p:txBody>
      </p:sp>
    </p:spTree>
    <p:extLst>
      <p:ext uri="{BB962C8B-B14F-4D97-AF65-F5344CB8AC3E}">
        <p14:creationId xmlns:p14="http://schemas.microsoft.com/office/powerpoint/2010/main" val="1801498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539750" y="0"/>
            <a:ext cx="8229600" cy="836613"/>
          </a:xfrm>
        </p:spPr>
        <p:txBody>
          <a:bodyPr/>
          <a:lstStyle/>
          <a:p>
            <a:pPr eaLnBrk="1" hangingPunct="1"/>
            <a:r>
              <a:rPr lang="en-US" altLang="zh-CN" smtClean="0"/>
              <a:t>Na</a:t>
            </a:r>
            <a:r>
              <a:rPr lang="en-US" altLang="zh-CN" smtClean="0">
                <a:latin typeface="Tahoma" pitchFamily="34" charset="0"/>
              </a:rPr>
              <a:t>ï</a:t>
            </a:r>
            <a:r>
              <a:rPr lang="en-US" altLang="zh-CN" smtClean="0"/>
              <a:t>ve Bayes Classifier </a:t>
            </a:r>
          </a:p>
        </p:txBody>
      </p:sp>
      <p:sp>
        <p:nvSpPr>
          <p:cNvPr id="47107" name="Rectangle 3"/>
          <p:cNvSpPr>
            <a:spLocks noGrp="1"/>
          </p:cNvSpPr>
          <p:nvPr>
            <p:ph type="body" idx="4294967295"/>
          </p:nvPr>
        </p:nvSpPr>
        <p:spPr>
          <a:xfrm>
            <a:off x="468313" y="981075"/>
            <a:ext cx="8229600" cy="4256088"/>
          </a:xfrm>
        </p:spPr>
        <p:txBody>
          <a:bodyPr>
            <a:normAutofit fontScale="92500" lnSpcReduction="10000"/>
          </a:bodyPr>
          <a:lstStyle/>
          <a:p>
            <a:pPr eaLnBrk="1" hangingPunct="1">
              <a:lnSpc>
                <a:spcPct val="80000"/>
              </a:lnSpc>
            </a:pPr>
            <a:r>
              <a:rPr lang="zh-CN" altLang="en-US" smtClean="0"/>
              <a:t>朴素假设</a:t>
            </a:r>
            <a:r>
              <a:rPr lang="en-US" altLang="zh-CN" smtClean="0"/>
              <a:t>: </a:t>
            </a:r>
            <a:r>
              <a:rPr lang="zh-CN" altLang="en-US" smtClean="0"/>
              <a:t>类条件独立</a:t>
            </a:r>
            <a:r>
              <a:rPr lang="en-US" altLang="zh-CN" smtClean="0"/>
              <a:t>:</a:t>
            </a:r>
          </a:p>
          <a:p>
            <a:pPr eaLnBrk="1" hangingPunct="1"/>
            <a:endParaRPr lang="en-US" altLang="zh-CN" smtClean="0"/>
          </a:p>
          <a:p>
            <a:pPr eaLnBrk="1" hangingPunct="1">
              <a:buFont typeface="Arial" charset="0"/>
              <a:buNone/>
            </a:pPr>
            <a:endParaRPr lang="en-US" altLang="zh-CN" smtClean="0"/>
          </a:p>
          <a:p>
            <a:pPr eaLnBrk="1" hangingPunct="1"/>
            <a:r>
              <a:rPr lang="zh-CN" altLang="en-US" smtClean="0"/>
              <a:t>给定当前类</a:t>
            </a:r>
            <a:r>
              <a:rPr lang="en-US" altLang="zh-CN" smtClean="0"/>
              <a:t>C</a:t>
            </a:r>
            <a:r>
              <a:rPr lang="zh-CN" altLang="en-US" smtClean="0"/>
              <a:t>，数据</a:t>
            </a:r>
            <a:r>
              <a:rPr lang="en-US" altLang="zh-CN" smtClean="0"/>
              <a:t>x</a:t>
            </a:r>
            <a:r>
              <a:rPr lang="en-US" altLang="zh-CN" baseline="-25000" smtClean="0"/>
              <a:t>1</a:t>
            </a:r>
            <a:r>
              <a:rPr lang="zh-CN" altLang="en-US" smtClean="0"/>
              <a:t>和</a:t>
            </a:r>
            <a:r>
              <a:rPr lang="en-US" altLang="zh-CN" smtClean="0"/>
              <a:t>x</a:t>
            </a:r>
            <a:r>
              <a:rPr lang="en-US" altLang="zh-CN" baseline="-25000" smtClean="0"/>
              <a:t>2</a:t>
            </a:r>
            <a:r>
              <a:rPr lang="zh-CN" altLang="en-US" smtClean="0"/>
              <a:t> 发生，每个数据独立发生的概率</a:t>
            </a:r>
            <a:r>
              <a:rPr lang="en-US" altLang="zh-CN" smtClean="0"/>
              <a:t>P([y</a:t>
            </a:r>
            <a:r>
              <a:rPr lang="en-US" altLang="zh-CN" baseline="-25000" smtClean="0"/>
              <a:t>1</a:t>
            </a:r>
            <a:r>
              <a:rPr lang="en-US" altLang="zh-CN" smtClean="0"/>
              <a:t>,y</a:t>
            </a:r>
            <a:r>
              <a:rPr lang="en-US" altLang="zh-CN" baseline="-25000" smtClean="0"/>
              <a:t>2</a:t>
            </a:r>
            <a:r>
              <a:rPr lang="en-US" altLang="zh-CN" smtClean="0"/>
              <a:t>],C) = P(y</a:t>
            </a:r>
            <a:r>
              <a:rPr lang="en-US" altLang="zh-CN" baseline="-25000" smtClean="0"/>
              <a:t>1</a:t>
            </a:r>
            <a:r>
              <a:rPr lang="en-US" altLang="zh-CN" smtClean="0"/>
              <a:t>,C) * P(y</a:t>
            </a:r>
            <a:r>
              <a:rPr lang="en-US" altLang="zh-CN" baseline="-25000" smtClean="0"/>
              <a:t>2</a:t>
            </a:r>
            <a:r>
              <a:rPr lang="en-US" altLang="zh-CN" smtClean="0"/>
              <a:t>,C)</a:t>
            </a:r>
          </a:p>
          <a:p>
            <a:pPr eaLnBrk="1" hangingPunct="1"/>
            <a:r>
              <a:rPr lang="zh-CN" altLang="en-US" smtClean="0"/>
              <a:t>属性间没有依赖关系</a:t>
            </a:r>
            <a:r>
              <a:rPr lang="en-US" altLang="zh-CN" smtClean="0"/>
              <a:t> </a:t>
            </a:r>
          </a:p>
          <a:p>
            <a:pPr eaLnBrk="1" hangingPunct="1"/>
            <a:r>
              <a:rPr lang="zh-CN" altLang="en-US" smtClean="0"/>
              <a:t>很大减少计算花费</a:t>
            </a:r>
            <a:r>
              <a:rPr lang="en-US" altLang="zh-CN" smtClean="0"/>
              <a:t>,</a:t>
            </a:r>
            <a:r>
              <a:rPr lang="zh-CN" altLang="en-US" smtClean="0"/>
              <a:t>仅计算类区分</a:t>
            </a:r>
            <a:endParaRPr lang="en-US" altLang="zh-CN" smtClean="0"/>
          </a:p>
          <a:p>
            <a:pPr eaLnBrk="1" hangingPunct="1"/>
            <a:r>
              <a:rPr lang="zh-CN" altLang="en-US" smtClean="0"/>
              <a:t>移动概率</a:t>
            </a:r>
            <a:r>
              <a:rPr lang="en-US" altLang="zh-CN" smtClean="0"/>
              <a:t>P(X|C</a:t>
            </a:r>
            <a:r>
              <a:rPr lang="en-US" altLang="zh-CN" baseline="-25000" smtClean="0"/>
              <a:t>i</a:t>
            </a:r>
            <a:r>
              <a:rPr lang="en-US" altLang="zh-CN" smtClean="0"/>
              <a:t>)</a:t>
            </a:r>
            <a:r>
              <a:rPr lang="zh-CN" altLang="en-US" smtClean="0"/>
              <a:t>已知</a:t>
            </a:r>
            <a:r>
              <a:rPr lang="en-US" altLang="zh-CN" smtClean="0"/>
              <a:t>,</a:t>
            </a:r>
            <a:r>
              <a:rPr lang="zh-CN" altLang="en-US" smtClean="0"/>
              <a:t>以概率</a:t>
            </a:r>
            <a:r>
              <a:rPr lang="en-US" altLang="zh-CN" smtClean="0"/>
              <a:t>P(X|C</a:t>
            </a:r>
            <a:r>
              <a:rPr lang="en-US" altLang="zh-CN" baseline="-25000" smtClean="0"/>
              <a:t>i</a:t>
            </a:r>
            <a:r>
              <a:rPr lang="en-US" altLang="zh-CN" smtClean="0"/>
              <a:t>)*P(C</a:t>
            </a:r>
            <a:r>
              <a:rPr lang="en-US" altLang="zh-CN" baseline="-25000" smtClean="0"/>
              <a:t>i</a:t>
            </a:r>
            <a:r>
              <a:rPr lang="en-US" altLang="zh-CN" smtClean="0"/>
              <a:t>)</a:t>
            </a:r>
            <a:r>
              <a:rPr lang="zh-CN" altLang="en-US" smtClean="0"/>
              <a:t>分配</a:t>
            </a:r>
            <a:r>
              <a:rPr lang="en-US" altLang="zh-CN" smtClean="0"/>
              <a:t>X</a:t>
            </a:r>
            <a:r>
              <a:rPr lang="zh-CN" altLang="en-US" smtClean="0"/>
              <a:t>给类</a:t>
            </a:r>
            <a:endParaRPr lang="en-US" altLang="zh-CN" smtClean="0"/>
          </a:p>
        </p:txBody>
      </p:sp>
      <p:graphicFrame>
        <p:nvGraphicFramePr>
          <p:cNvPr id="47108" name="Object 4"/>
          <p:cNvGraphicFramePr>
            <a:graphicFrameLocks/>
          </p:cNvGraphicFramePr>
          <p:nvPr/>
        </p:nvGraphicFramePr>
        <p:xfrm>
          <a:off x="3203575" y="1557338"/>
          <a:ext cx="3200400" cy="914400"/>
        </p:xfrm>
        <a:graphic>
          <a:graphicData uri="http://schemas.openxmlformats.org/presentationml/2006/ole">
            <mc:AlternateContent xmlns:mc="http://schemas.openxmlformats.org/markup-compatibility/2006">
              <mc:Choice xmlns:v="urn:schemas-microsoft-com:vml" Requires="v">
                <p:oleObj spid="_x0000_s11269" name="Equation" r:id="rId3" imgW="1765300" imgH="508000" progId="Equation.3">
                  <p:embed/>
                </p:oleObj>
              </mc:Choice>
              <mc:Fallback>
                <p:oleObj name="Equation" r:id="rId3" imgW="1765300" imgH="5080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557338"/>
                        <a:ext cx="3200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8312860"/>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a:xfrm>
            <a:off x="468313" y="0"/>
            <a:ext cx="8229600" cy="908050"/>
          </a:xfrm>
        </p:spPr>
        <p:txBody>
          <a:bodyPr/>
          <a:lstStyle/>
          <a:p>
            <a:pPr eaLnBrk="1" hangingPunct="1"/>
            <a:r>
              <a:rPr lang="zh-CN" altLang="en-US" smtClean="0"/>
              <a:t>训练数据集</a:t>
            </a:r>
          </a:p>
        </p:txBody>
      </p:sp>
      <p:graphicFrame>
        <p:nvGraphicFramePr>
          <p:cNvPr id="48131" name="Object 3"/>
          <p:cNvGraphicFramePr>
            <a:graphicFrameLocks noGrp="1"/>
          </p:cNvGraphicFramePr>
          <p:nvPr>
            <p:ph type="body" idx="4294967295"/>
          </p:nvPr>
        </p:nvGraphicFramePr>
        <p:xfrm>
          <a:off x="2976563" y="1412875"/>
          <a:ext cx="6167437" cy="4495800"/>
        </p:xfrm>
        <a:graphic>
          <a:graphicData uri="http://schemas.openxmlformats.org/presentationml/2006/ole">
            <mc:AlternateContent xmlns:mc="http://schemas.openxmlformats.org/markup-compatibility/2006">
              <mc:Choice xmlns:v="urn:schemas-microsoft-com:vml" Requires="v">
                <p:oleObj spid="_x0000_s12293" name="Worksheet" r:id="rId3" imgW="6115507" imgH="4457948" progId="Excel.Sheet.8">
                  <p:embed/>
                </p:oleObj>
              </mc:Choice>
              <mc:Fallback>
                <p:oleObj name="Worksheet" r:id="rId3" imgW="6115507" imgH="4457948"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3" y="1412875"/>
                        <a:ext cx="616743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2" name="Text Box 4"/>
          <p:cNvSpPr txBox="1">
            <a:spLocks noChangeArrowheads="1"/>
          </p:cNvSpPr>
          <p:nvPr/>
        </p:nvSpPr>
        <p:spPr bwMode="auto">
          <a:xfrm>
            <a:off x="228600" y="2057400"/>
            <a:ext cx="2468563"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楷体" pitchFamily="49" charset="-122"/>
              </a:defRPr>
            </a:lvl1pPr>
            <a:lvl2pPr marL="742950" indent="-285750" eaLnBrk="0" hangingPunct="0">
              <a:defRPr>
                <a:solidFill>
                  <a:schemeClr val="tx1"/>
                </a:solidFill>
                <a:latin typeface="Arial" charset="0"/>
                <a:ea typeface="楷体" pitchFamily="49" charset="-122"/>
              </a:defRPr>
            </a:lvl2pPr>
            <a:lvl3pPr marL="1143000" indent="-228600" eaLnBrk="0" hangingPunct="0">
              <a:defRPr>
                <a:solidFill>
                  <a:schemeClr val="tx1"/>
                </a:solidFill>
                <a:latin typeface="Arial" charset="0"/>
                <a:ea typeface="楷体" pitchFamily="49" charset="-122"/>
              </a:defRPr>
            </a:lvl3pPr>
            <a:lvl4pPr marL="1600200" indent="-228600" eaLnBrk="0" hangingPunct="0">
              <a:defRPr>
                <a:solidFill>
                  <a:schemeClr val="tx1"/>
                </a:solidFill>
                <a:latin typeface="Arial" charset="0"/>
                <a:ea typeface="楷体" pitchFamily="49" charset="-122"/>
              </a:defRPr>
            </a:lvl4pPr>
            <a:lvl5pPr marL="2057400" indent="-228600" eaLnBrk="0" hangingPunct="0">
              <a:defRPr>
                <a:solidFill>
                  <a:schemeClr val="tx1"/>
                </a:solidFill>
                <a:latin typeface="Arial" charset="0"/>
                <a:ea typeface="楷体" pitchFamily="49" charset="-122"/>
              </a:defRPr>
            </a:lvl5pPr>
            <a:lvl6pPr marL="2514600" indent="-228600" eaLnBrk="0" fontAlgn="base" hangingPunct="0">
              <a:spcBef>
                <a:spcPct val="0"/>
              </a:spcBef>
              <a:spcAft>
                <a:spcPct val="0"/>
              </a:spcAft>
              <a:defRPr>
                <a:solidFill>
                  <a:schemeClr val="tx1"/>
                </a:solidFill>
                <a:latin typeface="Arial" charset="0"/>
                <a:ea typeface="楷体" pitchFamily="49" charset="-122"/>
              </a:defRPr>
            </a:lvl6pPr>
            <a:lvl7pPr marL="2971800" indent="-228600" eaLnBrk="0" fontAlgn="base" hangingPunct="0">
              <a:spcBef>
                <a:spcPct val="0"/>
              </a:spcBef>
              <a:spcAft>
                <a:spcPct val="0"/>
              </a:spcAft>
              <a:defRPr>
                <a:solidFill>
                  <a:schemeClr val="tx1"/>
                </a:solidFill>
                <a:latin typeface="Arial" charset="0"/>
                <a:ea typeface="楷体" pitchFamily="49" charset="-122"/>
              </a:defRPr>
            </a:lvl7pPr>
            <a:lvl8pPr marL="3429000" indent="-228600" eaLnBrk="0" fontAlgn="base" hangingPunct="0">
              <a:spcBef>
                <a:spcPct val="0"/>
              </a:spcBef>
              <a:spcAft>
                <a:spcPct val="0"/>
              </a:spcAft>
              <a:defRPr>
                <a:solidFill>
                  <a:schemeClr val="tx1"/>
                </a:solidFill>
                <a:latin typeface="Arial" charset="0"/>
                <a:ea typeface="楷体" pitchFamily="49" charset="-122"/>
              </a:defRPr>
            </a:lvl8pPr>
            <a:lvl9pPr marL="3886200" indent="-228600" eaLnBrk="0" fontAlgn="base" hangingPunct="0">
              <a:spcBef>
                <a:spcPct val="0"/>
              </a:spcBef>
              <a:spcAft>
                <a:spcPct val="0"/>
              </a:spcAft>
              <a:defRPr>
                <a:solidFill>
                  <a:schemeClr val="tx1"/>
                </a:solidFill>
                <a:latin typeface="Arial" charset="0"/>
                <a:ea typeface="楷体" pitchFamily="49" charset="-122"/>
              </a:defRPr>
            </a:lvl9pPr>
          </a:lstStyle>
          <a:p>
            <a:pPr eaLnBrk="1" hangingPunct="1"/>
            <a:r>
              <a:rPr lang="en-US" altLang="zh-CN" sz="2000">
                <a:latin typeface="Tahoma" pitchFamily="34" charset="0"/>
                <a:ea typeface="宋体" charset="-122"/>
              </a:rPr>
              <a:t>Class:</a:t>
            </a:r>
          </a:p>
          <a:p>
            <a:pPr eaLnBrk="1" hangingPunct="1"/>
            <a:r>
              <a:rPr lang="en-US" altLang="zh-CN" sz="2000">
                <a:latin typeface="Tahoma" pitchFamily="34" charset="0"/>
                <a:ea typeface="宋体" charset="-122"/>
              </a:rPr>
              <a:t>C1:buys_computer=</a:t>
            </a:r>
          </a:p>
          <a:p>
            <a:pPr eaLnBrk="1" hangingPunct="1"/>
            <a:r>
              <a:rPr lang="en-US" altLang="zh-CN" sz="2000">
                <a:latin typeface="Tahoma" pitchFamily="34" charset="0"/>
                <a:ea typeface="宋体" charset="-122"/>
              </a:rPr>
              <a:t>‘yes’</a:t>
            </a:r>
          </a:p>
          <a:p>
            <a:pPr eaLnBrk="1" hangingPunct="1"/>
            <a:r>
              <a:rPr lang="en-US" altLang="zh-CN" sz="2000">
                <a:latin typeface="Tahoma" pitchFamily="34" charset="0"/>
                <a:ea typeface="宋体" charset="-122"/>
              </a:rPr>
              <a:t>C2:buys_computer=</a:t>
            </a:r>
          </a:p>
          <a:p>
            <a:pPr eaLnBrk="1" hangingPunct="1"/>
            <a:r>
              <a:rPr lang="en-US" altLang="zh-CN" sz="2000">
                <a:latin typeface="Tahoma" pitchFamily="34" charset="0"/>
                <a:ea typeface="宋体" charset="-122"/>
              </a:rPr>
              <a:t>‘no’</a:t>
            </a:r>
          </a:p>
          <a:p>
            <a:pPr eaLnBrk="1" hangingPunct="1"/>
            <a:endParaRPr lang="en-US" altLang="zh-CN" sz="2000">
              <a:latin typeface="Tahoma" pitchFamily="34" charset="0"/>
              <a:ea typeface="宋体" charset="-122"/>
            </a:endParaRPr>
          </a:p>
          <a:p>
            <a:pPr eaLnBrk="1" hangingPunct="1"/>
            <a:r>
              <a:rPr lang="en-US" altLang="zh-CN" sz="2000">
                <a:latin typeface="Tahoma" pitchFamily="34" charset="0"/>
                <a:ea typeface="宋体" charset="-122"/>
              </a:rPr>
              <a:t>Data sample </a:t>
            </a:r>
          </a:p>
          <a:p>
            <a:pPr eaLnBrk="1" hangingPunct="1"/>
            <a:r>
              <a:rPr lang="en-US" altLang="zh-CN" sz="2000">
                <a:latin typeface="Tahoma" pitchFamily="34" charset="0"/>
                <a:ea typeface="宋体" charset="-122"/>
              </a:rPr>
              <a:t>X =(age&lt;=30,</a:t>
            </a:r>
          </a:p>
          <a:p>
            <a:pPr eaLnBrk="1" hangingPunct="1"/>
            <a:r>
              <a:rPr lang="en-US" altLang="zh-CN" sz="2000">
                <a:latin typeface="Tahoma" pitchFamily="34" charset="0"/>
                <a:ea typeface="宋体" charset="-122"/>
              </a:rPr>
              <a:t>Income=medium,</a:t>
            </a:r>
          </a:p>
          <a:p>
            <a:pPr eaLnBrk="1" hangingPunct="1"/>
            <a:r>
              <a:rPr lang="en-US" altLang="zh-CN" sz="2000">
                <a:latin typeface="Tahoma" pitchFamily="34" charset="0"/>
                <a:ea typeface="宋体" charset="-122"/>
              </a:rPr>
              <a:t>Student=yes</a:t>
            </a:r>
          </a:p>
          <a:p>
            <a:pPr eaLnBrk="1" hangingPunct="1"/>
            <a:r>
              <a:rPr lang="en-US" altLang="zh-CN" sz="2000">
                <a:latin typeface="Tahoma" pitchFamily="34" charset="0"/>
                <a:ea typeface="宋体" charset="-122"/>
              </a:rPr>
              <a:t>Credit_rating=</a:t>
            </a:r>
          </a:p>
          <a:p>
            <a:pPr eaLnBrk="1" hangingPunct="1"/>
            <a:r>
              <a:rPr lang="en-US" altLang="zh-CN" sz="2000">
                <a:latin typeface="Tahoma" pitchFamily="34" charset="0"/>
                <a:ea typeface="宋体" charset="-122"/>
              </a:rPr>
              <a:t>Fair)</a:t>
            </a:r>
          </a:p>
        </p:txBody>
      </p:sp>
    </p:spTree>
    <p:extLst>
      <p:ext uri="{BB962C8B-B14F-4D97-AF65-F5344CB8AC3E}">
        <p14:creationId xmlns:p14="http://schemas.microsoft.com/office/powerpoint/2010/main" val="823598609"/>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971550" y="0"/>
            <a:ext cx="7793038" cy="609600"/>
          </a:xfrm>
        </p:spPr>
        <p:txBody>
          <a:bodyPr>
            <a:normAutofit fontScale="90000"/>
          </a:bodyPr>
          <a:lstStyle/>
          <a:p>
            <a:pPr eaLnBrk="1" hangingPunct="1"/>
            <a:r>
              <a:rPr lang="en-US" altLang="zh-CN" smtClean="0"/>
              <a:t>Na</a:t>
            </a:r>
            <a:r>
              <a:rPr lang="en-US" altLang="zh-CN" smtClean="0">
                <a:latin typeface="Tahoma" pitchFamily="34" charset="0"/>
              </a:rPr>
              <a:t>ï</a:t>
            </a:r>
            <a:r>
              <a:rPr lang="en-US" altLang="zh-CN" smtClean="0"/>
              <a:t>ve </a:t>
            </a:r>
            <a:r>
              <a:rPr lang="zh-CN" altLang="en-US" smtClean="0"/>
              <a:t>贝叶斯分类</a:t>
            </a:r>
            <a:r>
              <a:rPr lang="en-US" altLang="zh-CN" smtClean="0"/>
              <a:t>:</a:t>
            </a:r>
            <a:r>
              <a:rPr lang="zh-CN" altLang="en-US" smtClean="0"/>
              <a:t>例子</a:t>
            </a:r>
            <a:endParaRPr lang="en-US" altLang="zh-CN" smtClean="0"/>
          </a:p>
        </p:txBody>
      </p:sp>
      <p:sp>
        <p:nvSpPr>
          <p:cNvPr id="49155" name="Rectangle 3"/>
          <p:cNvSpPr>
            <a:spLocks noGrp="1"/>
          </p:cNvSpPr>
          <p:nvPr>
            <p:ph type="body" idx="4294967295"/>
          </p:nvPr>
        </p:nvSpPr>
        <p:spPr>
          <a:xfrm>
            <a:off x="452438" y="981075"/>
            <a:ext cx="8691562" cy="4391025"/>
          </a:xfrm>
        </p:spPr>
        <p:txBody>
          <a:bodyPr>
            <a:normAutofit fontScale="92500" lnSpcReduction="10000"/>
          </a:bodyPr>
          <a:lstStyle/>
          <a:p>
            <a:pPr eaLnBrk="1" hangingPunct="1">
              <a:lnSpc>
                <a:spcPct val="80000"/>
              </a:lnSpc>
            </a:pPr>
            <a:r>
              <a:rPr lang="zh-CN" altLang="en-US" sz="2800" dirty="0" smtClean="0"/>
              <a:t>为每个类计算</a:t>
            </a:r>
            <a:r>
              <a:rPr lang="en-US" altLang="zh-CN" sz="2800" dirty="0" smtClean="0"/>
              <a:t>P(X/</a:t>
            </a:r>
            <a:r>
              <a:rPr lang="en-US" altLang="zh-CN" sz="2800" dirty="0" err="1" smtClean="0"/>
              <a:t>Ci</a:t>
            </a:r>
            <a:r>
              <a:rPr lang="en-US" altLang="zh-CN" sz="2800" dirty="0" smtClean="0"/>
              <a:t>)</a:t>
            </a:r>
          </a:p>
          <a:p>
            <a:pPr eaLnBrk="1" hangingPunct="1">
              <a:lnSpc>
                <a:spcPct val="80000"/>
              </a:lnSpc>
              <a:buFont typeface="Arial" charset="0"/>
              <a:buNone/>
            </a:pPr>
            <a:r>
              <a:rPr lang="en-US" altLang="zh-CN" sz="1800" dirty="0" smtClean="0"/>
              <a:t>     P(age=</a:t>
            </a:r>
            <a:r>
              <a:rPr lang="en-US" altLang="zh-CN" sz="1800" dirty="0" smtClean="0">
                <a:latin typeface="Tahoma" pitchFamily="34" charset="0"/>
              </a:rPr>
              <a:t>“</a:t>
            </a:r>
            <a:r>
              <a:rPr lang="en-US" altLang="zh-CN" sz="1800" dirty="0" smtClean="0"/>
              <a:t>&lt;30</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 2/9=0.222</a:t>
            </a:r>
          </a:p>
          <a:p>
            <a:pPr eaLnBrk="1" hangingPunct="1">
              <a:lnSpc>
                <a:spcPct val="80000"/>
              </a:lnSpc>
              <a:buFont typeface="Arial" charset="0"/>
              <a:buNone/>
            </a:pPr>
            <a:r>
              <a:rPr lang="en-US" altLang="zh-CN" sz="1800" dirty="0" smtClean="0"/>
              <a:t>     P(age=</a:t>
            </a:r>
            <a:r>
              <a:rPr lang="en-US" altLang="zh-CN" sz="1800" dirty="0" smtClean="0">
                <a:latin typeface="Tahoma" pitchFamily="34" charset="0"/>
              </a:rPr>
              <a:t>“</a:t>
            </a:r>
            <a:r>
              <a:rPr lang="en-US" altLang="zh-CN" sz="1800" dirty="0" smtClean="0"/>
              <a:t>&lt;30</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no</a:t>
            </a:r>
            <a:r>
              <a:rPr lang="en-US" altLang="zh-CN" sz="1800" dirty="0" smtClean="0">
                <a:latin typeface="Tahoma" pitchFamily="34" charset="0"/>
              </a:rPr>
              <a:t>”</a:t>
            </a:r>
            <a:r>
              <a:rPr lang="en-US" altLang="zh-CN" sz="1800" dirty="0" smtClean="0"/>
              <a:t>) = 3/5 =0.6</a:t>
            </a:r>
          </a:p>
          <a:p>
            <a:pPr eaLnBrk="1" hangingPunct="1">
              <a:lnSpc>
                <a:spcPct val="80000"/>
              </a:lnSpc>
              <a:buFont typeface="Arial" charset="0"/>
              <a:buNone/>
            </a:pPr>
            <a:r>
              <a:rPr lang="en-US" altLang="zh-CN" sz="1800" dirty="0" smtClean="0"/>
              <a:t>     P(income=</a:t>
            </a:r>
            <a:r>
              <a:rPr lang="en-US" altLang="zh-CN" sz="1800" dirty="0" smtClean="0">
                <a:latin typeface="Tahoma" pitchFamily="34" charset="0"/>
              </a:rPr>
              <a:t>“</a:t>
            </a:r>
            <a:r>
              <a:rPr lang="en-US" altLang="zh-CN" sz="1800" dirty="0" smtClean="0"/>
              <a:t>medium</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4/9 =0.444</a:t>
            </a:r>
          </a:p>
          <a:p>
            <a:pPr eaLnBrk="1" hangingPunct="1">
              <a:lnSpc>
                <a:spcPct val="80000"/>
              </a:lnSpc>
              <a:buFont typeface="Arial" charset="0"/>
              <a:buNone/>
            </a:pPr>
            <a:r>
              <a:rPr lang="en-US" altLang="zh-CN" sz="1800" dirty="0" smtClean="0"/>
              <a:t>     P(income=</a:t>
            </a:r>
            <a:r>
              <a:rPr lang="en-US" altLang="zh-CN" sz="1800" dirty="0" smtClean="0">
                <a:latin typeface="Tahoma" pitchFamily="34" charset="0"/>
              </a:rPr>
              <a:t>“</a:t>
            </a:r>
            <a:r>
              <a:rPr lang="en-US" altLang="zh-CN" sz="1800" dirty="0" smtClean="0"/>
              <a:t>medium</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no</a:t>
            </a:r>
            <a:r>
              <a:rPr lang="en-US" altLang="zh-CN" sz="1800" dirty="0" smtClean="0">
                <a:latin typeface="Tahoma" pitchFamily="34" charset="0"/>
              </a:rPr>
              <a:t>”</a:t>
            </a:r>
            <a:r>
              <a:rPr lang="en-US" altLang="zh-CN" sz="1800" dirty="0" smtClean="0"/>
              <a:t>) = 2/5 = 0.4</a:t>
            </a:r>
          </a:p>
          <a:p>
            <a:pPr eaLnBrk="1" hangingPunct="1">
              <a:lnSpc>
                <a:spcPct val="80000"/>
              </a:lnSpc>
              <a:buFont typeface="Arial" charset="0"/>
              <a:buNone/>
            </a:pPr>
            <a:r>
              <a:rPr lang="en-US" altLang="zh-CN" sz="1800" dirty="0" smtClean="0"/>
              <a:t>     P(student=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yes)= 6/9 =0.667</a:t>
            </a:r>
          </a:p>
          <a:p>
            <a:pPr eaLnBrk="1" hangingPunct="1">
              <a:lnSpc>
                <a:spcPct val="80000"/>
              </a:lnSpc>
              <a:buFont typeface="Arial" charset="0"/>
              <a:buNone/>
            </a:pPr>
            <a:r>
              <a:rPr lang="en-US" altLang="zh-CN" sz="1800" dirty="0" smtClean="0"/>
              <a:t>     P(student=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no</a:t>
            </a:r>
            <a:r>
              <a:rPr lang="en-US" altLang="zh-CN" sz="1800" dirty="0" smtClean="0">
                <a:latin typeface="Tahoma" pitchFamily="34" charset="0"/>
              </a:rPr>
              <a:t>”</a:t>
            </a:r>
            <a:r>
              <a:rPr lang="en-US" altLang="zh-CN" sz="1800" dirty="0" smtClean="0"/>
              <a:t>)= 1/5=0.2</a:t>
            </a:r>
          </a:p>
          <a:p>
            <a:pPr eaLnBrk="1" hangingPunct="1">
              <a:lnSpc>
                <a:spcPct val="80000"/>
              </a:lnSpc>
              <a:buFont typeface="Arial" charset="0"/>
              <a:buNone/>
            </a:pPr>
            <a:r>
              <a:rPr lang="en-US" altLang="zh-CN" sz="1800" dirty="0" smtClean="0"/>
              <a:t>     P(</a:t>
            </a:r>
            <a:r>
              <a:rPr lang="en-US" altLang="zh-CN" sz="1800" dirty="0" err="1" smtClean="0"/>
              <a:t>credit_rating</a:t>
            </a:r>
            <a:r>
              <a:rPr lang="en-US" altLang="zh-CN" sz="1800" dirty="0" smtClean="0"/>
              <a:t>=</a:t>
            </a:r>
            <a:r>
              <a:rPr lang="en-US" altLang="zh-CN" sz="1800" dirty="0" smtClean="0">
                <a:latin typeface="Tahoma" pitchFamily="34" charset="0"/>
              </a:rPr>
              <a:t>“</a:t>
            </a:r>
            <a:r>
              <a:rPr lang="en-US" altLang="zh-CN" sz="1800" dirty="0" smtClean="0"/>
              <a:t>fair</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)=6/9=0.667</a:t>
            </a:r>
          </a:p>
          <a:p>
            <a:pPr eaLnBrk="1" hangingPunct="1">
              <a:lnSpc>
                <a:spcPct val="80000"/>
              </a:lnSpc>
              <a:buFont typeface="Arial" charset="0"/>
              <a:buNone/>
            </a:pPr>
            <a:r>
              <a:rPr lang="en-US" altLang="zh-CN" sz="1800" dirty="0" smtClean="0"/>
              <a:t>     P(</a:t>
            </a:r>
            <a:r>
              <a:rPr lang="en-US" altLang="zh-CN" sz="1800" dirty="0" err="1" smtClean="0"/>
              <a:t>credit_rating</a:t>
            </a:r>
            <a:r>
              <a:rPr lang="en-US" altLang="zh-CN" sz="1800" dirty="0" smtClean="0"/>
              <a:t>=</a:t>
            </a:r>
            <a:r>
              <a:rPr lang="en-US" altLang="zh-CN" sz="1800" dirty="0" smtClean="0">
                <a:latin typeface="Tahoma" pitchFamily="34" charset="0"/>
              </a:rPr>
              <a:t>“</a:t>
            </a:r>
            <a:r>
              <a:rPr lang="en-US" altLang="zh-CN" sz="1800" dirty="0" smtClean="0"/>
              <a:t>fair</a:t>
            </a:r>
            <a:r>
              <a:rPr lang="en-US" altLang="zh-CN" sz="1800" dirty="0" smtClean="0">
                <a:latin typeface="Tahoma" pitchFamily="34" charset="0"/>
              </a:rPr>
              <a:t>”</a:t>
            </a:r>
            <a:r>
              <a:rPr lang="en-US" altLang="zh-CN" sz="1800" dirty="0" smtClean="0"/>
              <a:t> | </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no</a:t>
            </a:r>
            <a:r>
              <a:rPr lang="en-US" altLang="zh-CN" sz="1800" dirty="0" smtClean="0">
                <a:latin typeface="Tahoma" pitchFamily="34" charset="0"/>
              </a:rPr>
              <a:t>”</a:t>
            </a:r>
            <a:r>
              <a:rPr lang="en-US" altLang="zh-CN" sz="1800" dirty="0" smtClean="0"/>
              <a:t>)=2/5=0.4</a:t>
            </a:r>
          </a:p>
          <a:p>
            <a:pPr eaLnBrk="1" hangingPunct="1">
              <a:lnSpc>
                <a:spcPct val="80000"/>
              </a:lnSpc>
              <a:buFont typeface="Arial" charset="0"/>
              <a:buNone/>
            </a:pPr>
            <a:endParaRPr lang="en-US" altLang="zh-CN" sz="1800" dirty="0" smtClean="0"/>
          </a:p>
          <a:p>
            <a:pPr eaLnBrk="1" hangingPunct="1">
              <a:lnSpc>
                <a:spcPct val="80000"/>
              </a:lnSpc>
              <a:buFont typeface="Arial" charset="0"/>
              <a:buNone/>
            </a:pPr>
            <a:r>
              <a:rPr lang="en-US" altLang="zh-CN" sz="1800" b="1" dirty="0" smtClean="0"/>
              <a:t>   X=(age&lt;=30 ,income =medium, student=</a:t>
            </a:r>
            <a:r>
              <a:rPr lang="en-US" altLang="zh-CN" sz="1800" b="1" dirty="0" err="1" smtClean="0"/>
              <a:t>yes,credit_rating</a:t>
            </a:r>
            <a:r>
              <a:rPr lang="en-US" altLang="zh-CN" sz="1800" b="1" dirty="0" smtClean="0"/>
              <a:t>=fair)</a:t>
            </a:r>
          </a:p>
          <a:p>
            <a:pPr eaLnBrk="1" hangingPunct="1">
              <a:lnSpc>
                <a:spcPct val="80000"/>
              </a:lnSpc>
              <a:buFont typeface="Arial" charset="0"/>
              <a:buNone/>
            </a:pPr>
            <a:endParaRPr lang="en-US" altLang="zh-CN" sz="1800" b="1" dirty="0" smtClean="0"/>
          </a:p>
          <a:p>
            <a:pPr eaLnBrk="1" hangingPunct="1">
              <a:lnSpc>
                <a:spcPct val="80000"/>
              </a:lnSpc>
              <a:buFont typeface="Arial" charset="0"/>
              <a:buNone/>
            </a:pPr>
            <a:r>
              <a:rPr lang="en-US" altLang="zh-CN" sz="1800" dirty="0" smtClean="0"/>
              <a:t> </a:t>
            </a:r>
            <a:r>
              <a:rPr lang="en-US" altLang="zh-CN" sz="1800" b="1" dirty="0" smtClean="0"/>
              <a:t>P(</a:t>
            </a:r>
            <a:r>
              <a:rPr lang="en-US" altLang="zh-CN" sz="1800" b="1" dirty="0" err="1" smtClean="0"/>
              <a:t>X|Ci</a:t>
            </a:r>
            <a:r>
              <a:rPr lang="en-US" altLang="zh-CN" sz="1800" b="1" dirty="0" smtClean="0"/>
              <a:t>) :</a:t>
            </a:r>
            <a:r>
              <a:rPr lang="en-US" altLang="zh-CN" sz="1800" dirty="0" smtClean="0"/>
              <a:t> P(</a:t>
            </a:r>
            <a:r>
              <a:rPr lang="en-US" altLang="zh-CN" sz="1800" dirty="0" err="1" smtClean="0"/>
              <a:t>X|buys_computer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0.222 x 0.444 x 0.667 x 0.0.667 =0.044</a:t>
            </a:r>
          </a:p>
          <a:p>
            <a:pPr eaLnBrk="1" hangingPunct="1">
              <a:lnSpc>
                <a:spcPct val="80000"/>
              </a:lnSpc>
              <a:buFont typeface="Arial" charset="0"/>
              <a:buNone/>
            </a:pPr>
            <a:r>
              <a:rPr lang="en-US" altLang="zh-CN" sz="1800" dirty="0" smtClean="0"/>
              <a:t>                P(</a:t>
            </a:r>
            <a:r>
              <a:rPr lang="en-US" altLang="zh-CN" sz="1800" dirty="0" err="1" smtClean="0"/>
              <a:t>X|buys_computer</a:t>
            </a:r>
            <a:r>
              <a:rPr lang="en-US" altLang="zh-CN" sz="1800" dirty="0" smtClean="0"/>
              <a:t>=</a:t>
            </a:r>
            <a:r>
              <a:rPr lang="en-US" altLang="zh-CN" sz="1800" dirty="0" smtClean="0">
                <a:latin typeface="Tahoma" pitchFamily="34" charset="0"/>
              </a:rPr>
              <a:t>“</a:t>
            </a:r>
            <a:r>
              <a:rPr lang="en-US" altLang="zh-CN" sz="1800" dirty="0" smtClean="0"/>
              <a:t>no</a:t>
            </a:r>
            <a:r>
              <a:rPr lang="en-US" altLang="zh-CN" sz="1800" dirty="0" smtClean="0">
                <a:latin typeface="Tahoma" pitchFamily="34" charset="0"/>
              </a:rPr>
              <a:t>”</a:t>
            </a:r>
            <a:r>
              <a:rPr lang="en-US" altLang="zh-CN" sz="1800" dirty="0" smtClean="0"/>
              <a:t>)= 0.6 x 0.4 x 0.2 x 0.4 =0.019</a:t>
            </a:r>
          </a:p>
          <a:p>
            <a:pPr eaLnBrk="1" hangingPunct="1">
              <a:lnSpc>
                <a:spcPct val="80000"/>
              </a:lnSpc>
              <a:buFont typeface="Arial" charset="0"/>
              <a:buNone/>
            </a:pPr>
            <a:r>
              <a:rPr lang="en-US" altLang="zh-CN" sz="1800" b="1" dirty="0" smtClean="0"/>
              <a:t>P(</a:t>
            </a:r>
            <a:r>
              <a:rPr lang="en-US" altLang="zh-CN" sz="1800" b="1" dirty="0" err="1" smtClean="0"/>
              <a:t>X|Ci</a:t>
            </a:r>
            <a:r>
              <a:rPr lang="en-US" altLang="zh-CN" sz="1800" b="1" dirty="0" smtClean="0"/>
              <a:t>)*P(</a:t>
            </a:r>
            <a:r>
              <a:rPr lang="en-US" altLang="zh-CN" sz="1800" b="1" dirty="0" err="1" smtClean="0"/>
              <a:t>Ci</a:t>
            </a:r>
            <a:r>
              <a:rPr lang="en-US" altLang="zh-CN" sz="1800" b="1" dirty="0" smtClean="0"/>
              <a:t> ) : </a:t>
            </a:r>
            <a:r>
              <a:rPr lang="en-US" altLang="zh-CN" sz="1800" dirty="0" smtClean="0"/>
              <a:t>P(</a:t>
            </a:r>
            <a:r>
              <a:rPr lang="en-US" altLang="zh-CN" sz="1800" dirty="0" err="1" smtClean="0"/>
              <a:t>X|buys_computer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 * P(</a:t>
            </a:r>
            <a:r>
              <a:rPr lang="en-US" altLang="zh-CN" sz="1800" dirty="0" err="1" smtClean="0"/>
              <a:t>buys_computer</a:t>
            </a:r>
            <a:r>
              <a:rPr lang="en-US" altLang="zh-CN" sz="1800" dirty="0" smtClean="0"/>
              <a:t>=</a:t>
            </a:r>
            <a:r>
              <a:rPr lang="en-US" altLang="zh-CN" sz="1800" dirty="0" smtClean="0">
                <a:latin typeface="Tahoma" pitchFamily="34" charset="0"/>
              </a:rPr>
              <a:t>“</a:t>
            </a:r>
            <a:r>
              <a:rPr lang="en-US" altLang="zh-CN" sz="1800" dirty="0" smtClean="0"/>
              <a:t>yes</a:t>
            </a:r>
            <a:r>
              <a:rPr lang="en-US" altLang="zh-CN" sz="1800" dirty="0" smtClean="0">
                <a:latin typeface="Tahoma" pitchFamily="34" charset="0"/>
              </a:rPr>
              <a:t>”</a:t>
            </a:r>
            <a:r>
              <a:rPr lang="en-US" altLang="zh-CN" sz="1800" dirty="0" smtClean="0"/>
              <a:t>)=0.028</a:t>
            </a:r>
          </a:p>
          <a:p>
            <a:pPr eaLnBrk="1" hangingPunct="1">
              <a:lnSpc>
                <a:spcPct val="80000"/>
              </a:lnSpc>
              <a:buFont typeface="Arial" charset="0"/>
              <a:buNone/>
            </a:pPr>
            <a:r>
              <a:rPr lang="en-US" altLang="zh-CN" sz="1800" b="1" dirty="0" smtClean="0"/>
              <a:t>		             </a:t>
            </a:r>
            <a:r>
              <a:rPr lang="en-US" altLang="zh-CN" sz="1800" dirty="0" smtClean="0"/>
              <a:t>P(</a:t>
            </a:r>
            <a:r>
              <a:rPr lang="en-US" altLang="zh-CN" sz="1800" dirty="0" err="1" smtClean="0"/>
              <a:t>X|buys_computer</a:t>
            </a:r>
            <a:r>
              <a:rPr lang="en-US" altLang="zh-CN" sz="1800" dirty="0" smtClean="0"/>
              <a:t>=</a:t>
            </a:r>
            <a:r>
              <a:rPr lang="en-US" altLang="zh-CN" sz="1800" dirty="0" smtClean="0">
                <a:latin typeface="Tahoma" pitchFamily="34" charset="0"/>
              </a:rPr>
              <a:t>“no”</a:t>
            </a:r>
            <a:r>
              <a:rPr lang="en-US" altLang="zh-CN" sz="1800" dirty="0" smtClean="0"/>
              <a:t>) </a:t>
            </a:r>
            <a:r>
              <a:rPr lang="en-US" altLang="zh-CN" sz="1800" dirty="0" smtClean="0"/>
              <a:t>* P(</a:t>
            </a:r>
            <a:r>
              <a:rPr lang="en-US" altLang="zh-CN" sz="1800" dirty="0" err="1" smtClean="0"/>
              <a:t>buys_computer</a:t>
            </a:r>
            <a:r>
              <a:rPr lang="en-US" altLang="zh-CN" sz="1800" smtClean="0"/>
              <a:t>=</a:t>
            </a:r>
            <a:r>
              <a:rPr lang="en-US" altLang="zh-CN" sz="1800" smtClean="0">
                <a:latin typeface="Tahoma" pitchFamily="34" charset="0"/>
              </a:rPr>
              <a:t>“</a:t>
            </a:r>
            <a:r>
              <a:rPr lang="en-US" altLang="zh-CN" sz="1800" smtClean="0"/>
              <a:t>no</a:t>
            </a:r>
            <a:r>
              <a:rPr lang="en-US" altLang="zh-CN" sz="1800" smtClean="0">
                <a:latin typeface="Tahoma" pitchFamily="34" charset="0"/>
              </a:rPr>
              <a:t>”</a:t>
            </a:r>
            <a:r>
              <a:rPr lang="en-US" altLang="zh-CN" sz="1800" smtClean="0"/>
              <a:t>)=</a:t>
            </a:r>
            <a:r>
              <a:rPr lang="en-US" altLang="zh-CN" sz="1800" dirty="0" smtClean="0"/>
              <a:t>0.007</a:t>
            </a:r>
          </a:p>
          <a:p>
            <a:pPr eaLnBrk="1" hangingPunct="1">
              <a:lnSpc>
                <a:spcPct val="80000"/>
              </a:lnSpc>
              <a:buFont typeface="Arial" charset="0"/>
              <a:buNone/>
            </a:pPr>
            <a:endParaRPr lang="en-US" altLang="zh-CN" sz="1800" b="1" dirty="0" smtClean="0"/>
          </a:p>
          <a:p>
            <a:pPr eaLnBrk="1" hangingPunct="1">
              <a:lnSpc>
                <a:spcPct val="80000"/>
              </a:lnSpc>
              <a:buFont typeface="Arial" charset="0"/>
              <a:buNone/>
            </a:pPr>
            <a:r>
              <a:rPr lang="en-US" altLang="zh-CN" sz="1800" b="1" dirty="0" smtClean="0"/>
              <a:t>X belongs to  class </a:t>
            </a:r>
            <a:r>
              <a:rPr lang="en-US" altLang="zh-CN" sz="1800" b="1" dirty="0" smtClean="0">
                <a:latin typeface="Tahoma" pitchFamily="34" charset="0"/>
              </a:rPr>
              <a:t>“</a:t>
            </a:r>
            <a:r>
              <a:rPr lang="en-US" altLang="zh-CN" sz="1800" b="1" dirty="0" err="1" smtClean="0"/>
              <a:t>buys_computer</a:t>
            </a:r>
            <a:r>
              <a:rPr lang="en-US" altLang="zh-CN" sz="1800" b="1" dirty="0" smtClean="0"/>
              <a:t>=yes</a:t>
            </a:r>
            <a:r>
              <a:rPr lang="en-US" altLang="zh-CN" sz="1800" b="1" dirty="0" smtClean="0">
                <a:latin typeface="Tahoma" pitchFamily="34" charset="0"/>
              </a:rPr>
              <a:t>”</a:t>
            </a:r>
            <a:r>
              <a:rPr lang="en-US" altLang="zh-CN" sz="1800" b="1" dirty="0" smtClean="0"/>
              <a:t>		</a:t>
            </a:r>
            <a:endParaRPr lang="en-US" altLang="zh-CN" sz="1600" dirty="0" smtClean="0"/>
          </a:p>
        </p:txBody>
      </p:sp>
    </p:spTree>
    <p:extLst>
      <p:ext uri="{BB962C8B-B14F-4D97-AF65-F5344CB8AC3E}">
        <p14:creationId xmlns:p14="http://schemas.microsoft.com/office/powerpoint/2010/main" val="3142567326"/>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042988" y="0"/>
            <a:ext cx="7793037" cy="609600"/>
          </a:xfrm>
        </p:spPr>
        <p:txBody>
          <a:bodyPr>
            <a:normAutofit fontScale="90000"/>
          </a:bodyPr>
          <a:lstStyle/>
          <a:p>
            <a:pPr eaLnBrk="1" hangingPunct="1"/>
            <a:r>
              <a:rPr lang="en-US" altLang="zh-CN" smtClean="0"/>
              <a:t>Na</a:t>
            </a:r>
            <a:r>
              <a:rPr lang="en-US" altLang="zh-CN" smtClean="0">
                <a:latin typeface="Tahoma" pitchFamily="34" charset="0"/>
              </a:rPr>
              <a:t>ï</a:t>
            </a:r>
            <a:r>
              <a:rPr lang="en-US" altLang="zh-CN" smtClean="0"/>
              <a:t>ve </a:t>
            </a:r>
            <a:r>
              <a:rPr lang="zh-CN" altLang="en-US" smtClean="0"/>
              <a:t>贝叶斯分类</a:t>
            </a:r>
            <a:r>
              <a:rPr lang="en-US" altLang="zh-CN" smtClean="0"/>
              <a:t>:</a:t>
            </a:r>
            <a:r>
              <a:rPr lang="zh-CN" altLang="en-US" smtClean="0"/>
              <a:t>注解</a:t>
            </a:r>
            <a:endParaRPr lang="en-US" altLang="zh-CN" smtClean="0"/>
          </a:p>
        </p:txBody>
      </p:sp>
      <p:sp>
        <p:nvSpPr>
          <p:cNvPr id="50179" name="Rectangle 3"/>
          <p:cNvSpPr>
            <a:spLocks noGrp="1"/>
          </p:cNvSpPr>
          <p:nvPr>
            <p:ph type="body" idx="4294967295"/>
          </p:nvPr>
        </p:nvSpPr>
        <p:spPr>
          <a:xfrm>
            <a:off x="539750" y="981075"/>
            <a:ext cx="8382000" cy="4876800"/>
          </a:xfrm>
        </p:spPr>
        <p:txBody>
          <a:bodyPr>
            <a:normAutofit lnSpcReduction="10000"/>
          </a:bodyPr>
          <a:lstStyle/>
          <a:p>
            <a:pPr eaLnBrk="1" hangingPunct="1"/>
            <a:r>
              <a:rPr lang="zh-CN" altLang="en-US" sz="2800" smtClean="0"/>
              <a:t>优点 </a:t>
            </a:r>
            <a:r>
              <a:rPr lang="en-US" altLang="zh-CN" sz="2800" smtClean="0"/>
              <a:t>: </a:t>
            </a:r>
          </a:p>
          <a:p>
            <a:pPr lvl="1" eaLnBrk="1" hangingPunct="1"/>
            <a:r>
              <a:rPr lang="zh-CN" altLang="en-US" sz="2400" smtClean="0"/>
              <a:t>易于实现 </a:t>
            </a:r>
          </a:p>
          <a:p>
            <a:pPr lvl="1" eaLnBrk="1" hangingPunct="1"/>
            <a:r>
              <a:rPr lang="zh-CN" altLang="en-US" sz="2400" smtClean="0"/>
              <a:t>在很多情况下得到好结果</a:t>
            </a:r>
            <a:endParaRPr lang="en-US" altLang="zh-CN" sz="2400" smtClean="0"/>
          </a:p>
          <a:p>
            <a:pPr eaLnBrk="1" hangingPunct="1"/>
            <a:r>
              <a:rPr lang="zh-CN" altLang="en-US" sz="2800" smtClean="0"/>
              <a:t>缺点</a:t>
            </a:r>
          </a:p>
          <a:p>
            <a:pPr lvl="1" eaLnBrk="1" hangingPunct="1"/>
            <a:r>
              <a:rPr lang="zh-CN" altLang="en-US" sz="2400" smtClean="0"/>
              <a:t>假设</a:t>
            </a:r>
            <a:r>
              <a:rPr lang="en-US" altLang="zh-CN" sz="2400" smtClean="0"/>
              <a:t>: </a:t>
            </a:r>
            <a:r>
              <a:rPr lang="zh-CN" altLang="en-US" sz="2400" smtClean="0"/>
              <a:t>类条件独立</a:t>
            </a:r>
            <a:r>
              <a:rPr lang="en-US" altLang="zh-CN" sz="2400" smtClean="0"/>
              <a:t>,</a:t>
            </a:r>
            <a:r>
              <a:rPr lang="zh-CN" altLang="en-US" sz="2400" smtClean="0"/>
              <a:t>因此损失精确性</a:t>
            </a:r>
            <a:endParaRPr lang="en-US" altLang="zh-CN" sz="2400" smtClean="0"/>
          </a:p>
          <a:p>
            <a:pPr lvl="1" eaLnBrk="1" hangingPunct="1"/>
            <a:r>
              <a:rPr lang="zh-CN" altLang="en-US" sz="2400" smtClean="0"/>
              <a:t>实际上</a:t>
            </a:r>
            <a:r>
              <a:rPr lang="en-US" altLang="zh-CN" sz="2400" smtClean="0"/>
              <a:t>,</a:t>
            </a:r>
            <a:r>
              <a:rPr lang="zh-CN" altLang="en-US" sz="2400" smtClean="0"/>
              <a:t>变量间存在依靠</a:t>
            </a:r>
            <a:r>
              <a:rPr lang="en-US" altLang="zh-CN" sz="2400" smtClean="0"/>
              <a:t> </a:t>
            </a:r>
          </a:p>
          <a:p>
            <a:pPr lvl="1" eaLnBrk="1" hangingPunct="1"/>
            <a:r>
              <a:rPr lang="en-US" altLang="zh-CN" sz="2400" smtClean="0"/>
              <a:t>E.g.,  </a:t>
            </a:r>
            <a:r>
              <a:rPr lang="zh-CN" altLang="en-US" sz="2400" smtClean="0"/>
              <a:t>医院</a:t>
            </a:r>
            <a:r>
              <a:rPr lang="en-US" altLang="zh-CN" sz="2400" smtClean="0"/>
              <a:t>:</a:t>
            </a:r>
            <a:r>
              <a:rPr lang="zh-CN" altLang="en-US" sz="2400" smtClean="0"/>
              <a:t>病人</a:t>
            </a:r>
            <a:r>
              <a:rPr lang="en-US" altLang="zh-CN" sz="2400" smtClean="0"/>
              <a:t>:</a:t>
            </a:r>
            <a:r>
              <a:rPr lang="zh-CN" altLang="en-US" sz="2400" smtClean="0"/>
              <a:t>轮廓</a:t>
            </a:r>
            <a:r>
              <a:rPr lang="en-US" altLang="zh-CN" sz="2400" smtClean="0"/>
              <a:t>:</a:t>
            </a:r>
            <a:r>
              <a:rPr lang="zh-CN" altLang="en-US" sz="2400" smtClean="0"/>
              <a:t>年龄</a:t>
            </a:r>
            <a:r>
              <a:rPr lang="en-US" altLang="zh-CN" sz="2400" smtClean="0"/>
              <a:t>,</a:t>
            </a:r>
            <a:r>
              <a:rPr lang="zh-CN" altLang="en-US" sz="2400" smtClean="0"/>
              <a:t>家庭历史</a:t>
            </a:r>
            <a:r>
              <a:rPr lang="en-US" altLang="zh-CN" sz="2400" smtClean="0"/>
              <a:t> etc </a:t>
            </a:r>
          </a:p>
          <a:p>
            <a:pPr lvl="1" eaLnBrk="1" hangingPunct="1">
              <a:buFont typeface="Arial" charset="0"/>
              <a:buNone/>
            </a:pPr>
            <a:r>
              <a:rPr lang="en-US" altLang="zh-CN" sz="2400" smtClean="0"/>
              <a:t>    </a:t>
            </a:r>
            <a:r>
              <a:rPr lang="zh-CN" altLang="en-US" sz="2400" smtClean="0"/>
              <a:t>征兆</a:t>
            </a:r>
            <a:r>
              <a:rPr lang="en-US" altLang="zh-CN" sz="2400" smtClean="0"/>
              <a:t>: </a:t>
            </a:r>
            <a:r>
              <a:rPr lang="zh-CN" altLang="en-US" sz="2400" smtClean="0"/>
              <a:t>发烧</a:t>
            </a:r>
            <a:r>
              <a:rPr lang="en-US" altLang="zh-CN" sz="2400" smtClean="0"/>
              <a:t>,</a:t>
            </a:r>
            <a:r>
              <a:rPr lang="zh-CN" altLang="en-US" sz="2400" smtClean="0"/>
              <a:t>咳嗽</a:t>
            </a:r>
            <a:r>
              <a:rPr lang="en-US" altLang="zh-CN" sz="2400" smtClean="0"/>
              <a:t> etc., </a:t>
            </a:r>
            <a:r>
              <a:rPr lang="zh-CN" altLang="en-US" sz="2400" smtClean="0"/>
              <a:t>疾病</a:t>
            </a:r>
            <a:r>
              <a:rPr lang="en-US" altLang="zh-CN" sz="2400" smtClean="0"/>
              <a:t>:</a:t>
            </a:r>
            <a:r>
              <a:rPr lang="zh-CN" altLang="en-US" sz="2400" smtClean="0"/>
              <a:t>肺癌</a:t>
            </a:r>
            <a:r>
              <a:rPr lang="en-US" altLang="zh-CN" sz="2400" smtClean="0"/>
              <a:t>, </a:t>
            </a:r>
            <a:r>
              <a:rPr lang="zh-CN" altLang="en-US" sz="2400" smtClean="0"/>
              <a:t>糖尿病</a:t>
            </a:r>
            <a:r>
              <a:rPr lang="en-US" altLang="zh-CN" sz="2400" smtClean="0"/>
              <a:t> etc </a:t>
            </a:r>
          </a:p>
          <a:p>
            <a:pPr lvl="1" eaLnBrk="1" hangingPunct="1"/>
            <a:r>
              <a:rPr lang="zh-CN" altLang="en-US" sz="2400" smtClean="0"/>
              <a:t>这些依靠不能被</a:t>
            </a:r>
            <a:r>
              <a:rPr lang="en-US" altLang="zh-CN" sz="2400" smtClean="0"/>
              <a:t>Na</a:t>
            </a:r>
            <a:r>
              <a:rPr lang="en-US" altLang="zh-CN" sz="2400" smtClean="0">
                <a:latin typeface="Tahoma" pitchFamily="34" charset="0"/>
              </a:rPr>
              <a:t>ï</a:t>
            </a:r>
            <a:r>
              <a:rPr lang="en-US" altLang="zh-CN" sz="2400" smtClean="0"/>
              <a:t>ve</a:t>
            </a:r>
            <a:r>
              <a:rPr lang="zh-CN" altLang="en-US" sz="2400" smtClean="0"/>
              <a:t> 贝叶斯分类建模</a:t>
            </a:r>
            <a:endParaRPr lang="en-US" altLang="zh-CN" sz="2400" smtClean="0"/>
          </a:p>
          <a:p>
            <a:pPr eaLnBrk="1" hangingPunct="1"/>
            <a:r>
              <a:rPr lang="zh-CN" altLang="en-US" sz="2800" smtClean="0"/>
              <a:t>如何处理这些依赖</a:t>
            </a:r>
            <a:r>
              <a:rPr lang="en-US" altLang="zh-CN" sz="2800" smtClean="0"/>
              <a:t>?</a:t>
            </a:r>
          </a:p>
          <a:p>
            <a:pPr lvl="1" eaLnBrk="1" hangingPunct="1"/>
            <a:r>
              <a:rPr lang="zh-CN" altLang="en-US" sz="2400" smtClean="0"/>
              <a:t>贝叶斯信念网络</a:t>
            </a:r>
            <a:r>
              <a:rPr lang="en-US" altLang="zh-CN" sz="2400" smtClean="0"/>
              <a:t> </a:t>
            </a:r>
          </a:p>
        </p:txBody>
      </p:sp>
    </p:spTree>
    <p:extLst>
      <p:ext uri="{BB962C8B-B14F-4D97-AF65-F5344CB8AC3E}">
        <p14:creationId xmlns:p14="http://schemas.microsoft.com/office/powerpoint/2010/main" val="1082169892"/>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a:xfrm>
            <a:off x="457200" y="0"/>
            <a:ext cx="8229600" cy="685800"/>
          </a:xfrm>
        </p:spPr>
        <p:txBody>
          <a:bodyPr>
            <a:normAutofit fontScale="90000"/>
          </a:bodyPr>
          <a:lstStyle/>
          <a:p>
            <a:r>
              <a:rPr lang="en-US" altLang="zh-CN" dirty="0" smtClean="0"/>
              <a:t>4</a:t>
            </a:r>
            <a:r>
              <a:rPr lang="en-US" altLang="zh-CN" dirty="0"/>
              <a:t>.</a:t>
            </a:r>
            <a:r>
              <a:rPr lang="zh-CN" altLang="en-US" dirty="0" smtClean="0"/>
              <a:t>方法总结</a:t>
            </a:r>
            <a:endParaRPr lang="en-US" dirty="0"/>
          </a:p>
        </p:txBody>
      </p:sp>
      <p:sp>
        <p:nvSpPr>
          <p:cNvPr id="169986" name="Content Placeholder 2"/>
          <p:cNvSpPr>
            <a:spLocks noGrp="1"/>
          </p:cNvSpPr>
          <p:nvPr>
            <p:ph idx="1"/>
          </p:nvPr>
        </p:nvSpPr>
        <p:spPr>
          <a:xfrm>
            <a:off x="381000" y="5486400"/>
            <a:ext cx="8458200" cy="914400"/>
          </a:xfrm>
        </p:spPr>
        <p:txBody>
          <a:bodyPr>
            <a:normAutofit fontScale="85000" lnSpcReduction="10000"/>
          </a:bodyPr>
          <a:lstStyle/>
          <a:p>
            <a:pPr eaLnBrk="1" hangingPunct="1"/>
            <a:r>
              <a:rPr lang="en-US" dirty="0">
                <a:latin typeface="Arial" charset="0"/>
              </a:rPr>
              <a:t>How well does a learned model generalize from the data it was trained on to a new test set?</a:t>
            </a:r>
          </a:p>
        </p:txBody>
      </p:sp>
      <p:pic>
        <p:nvPicPr>
          <p:cNvPr id="1699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9" name="TextBox 6"/>
          <p:cNvSpPr txBox="1">
            <a:spLocks noChangeArrowheads="1"/>
          </p:cNvSpPr>
          <p:nvPr/>
        </p:nvSpPr>
        <p:spPr bwMode="auto">
          <a:xfrm>
            <a:off x="1828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rPr>
              <a:t>Training set (labels known)</a:t>
            </a:r>
          </a:p>
        </p:txBody>
      </p:sp>
      <p:sp>
        <p:nvSpPr>
          <p:cNvPr id="169990" name="TextBox 7"/>
          <p:cNvSpPr txBox="1">
            <a:spLocks noChangeArrowheads="1"/>
          </p:cNvSpPr>
          <p:nvPr/>
        </p:nvSpPr>
        <p:spPr bwMode="auto">
          <a:xfrm>
            <a:off x="5945188" y="4724400"/>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Test set (labels unknown)</a:t>
            </a:r>
          </a:p>
        </p:txBody>
      </p:sp>
      <p:sp>
        <p:nvSpPr>
          <p:cNvPr id="9" name="TextBox 8"/>
          <p:cNvSpPr txBox="1"/>
          <p:nvPr/>
        </p:nvSpPr>
        <p:spPr>
          <a:xfrm>
            <a:off x="7338052" y="6096000"/>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64</a:t>
            </a:fld>
            <a:endParaRPr lang="en-US" dirty="0"/>
          </a:p>
        </p:txBody>
      </p:sp>
    </p:spTree>
    <p:extLst>
      <p:ext uri="{BB962C8B-B14F-4D97-AF65-F5344CB8AC3E}">
        <p14:creationId xmlns:p14="http://schemas.microsoft.com/office/powerpoint/2010/main" val="4215809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p:cNvSpPr>
            <a:spLocks noGrp="1"/>
          </p:cNvSpPr>
          <p:nvPr>
            <p:ph type="title"/>
          </p:nvPr>
        </p:nvSpPr>
        <p:spPr>
          <a:xfrm>
            <a:off x="457200" y="0"/>
            <a:ext cx="8229600" cy="1143000"/>
          </a:xfrm>
        </p:spPr>
        <p:txBody>
          <a:bodyPr/>
          <a:lstStyle/>
          <a:p>
            <a:r>
              <a:rPr lang="en-US" dirty="0">
                <a:latin typeface="Calibri" charset="0"/>
              </a:rPr>
              <a:t>Bias-Variance Trade-off</a:t>
            </a:r>
          </a:p>
        </p:txBody>
      </p:sp>
      <p:sp>
        <p:nvSpPr>
          <p:cNvPr id="3" name="Content Placeholder 2"/>
          <p:cNvSpPr>
            <a:spLocks noGrp="1"/>
          </p:cNvSpPr>
          <p:nvPr>
            <p:ph idx="1"/>
          </p:nvPr>
        </p:nvSpPr>
        <p:spPr>
          <a:xfrm>
            <a:off x="4191000" y="1524000"/>
            <a:ext cx="4572000" cy="4495800"/>
          </a:xfrm>
        </p:spPr>
        <p:txBody>
          <a:bodyPr>
            <a:normAutofit fontScale="92500" lnSpcReduction="20000"/>
          </a:bodyPr>
          <a:lstStyle/>
          <a:p>
            <a:pPr>
              <a:defRPr/>
            </a:pPr>
            <a:r>
              <a:rPr lang="en-US" dirty="0" smtClean="0">
                <a:ea typeface="+mn-ea"/>
                <a:cs typeface="+mn-cs"/>
              </a:rPr>
              <a:t>Models with too few parameters are inaccurate because of a large bias (not enough flexibility).</a:t>
            </a:r>
          </a:p>
          <a:p>
            <a:pPr>
              <a:defRPr/>
            </a:pPr>
            <a:endParaRPr lang="en-US" dirty="0" smtClean="0">
              <a:ea typeface="+mn-ea"/>
              <a:cs typeface="+mn-cs"/>
            </a:endParaRPr>
          </a:p>
          <a:p>
            <a:pPr>
              <a:defRPr/>
            </a:pPr>
            <a:r>
              <a:rPr lang="en-US" dirty="0" smtClean="0">
                <a:ea typeface="+mn-ea"/>
                <a:cs typeface="+mn-cs"/>
              </a:rPr>
              <a:t>Models with too many parameters are inaccurate because of a large variance (too much sensitivity to the sample).</a:t>
            </a:r>
          </a:p>
        </p:txBody>
      </p:sp>
      <p:pic>
        <p:nvPicPr>
          <p:cNvPr id="176131"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5900"/>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2"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40163"/>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65</a:t>
            </a:fld>
            <a:endParaRPr lang="en-US" dirty="0"/>
          </a:p>
        </p:txBody>
      </p:sp>
    </p:spTree>
    <p:extLst>
      <p:ext uri="{BB962C8B-B14F-4D97-AF65-F5344CB8AC3E}">
        <p14:creationId xmlns:p14="http://schemas.microsoft.com/office/powerpoint/2010/main" val="15829861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5"/>
          <p:cNvSpPr>
            <a:spLocks noGrp="1"/>
          </p:cNvSpPr>
          <p:nvPr>
            <p:ph idx="1"/>
          </p:nvPr>
        </p:nvSpPr>
        <p:spPr>
          <a:xfrm>
            <a:off x="457200" y="838200"/>
            <a:ext cx="8305800" cy="5287963"/>
          </a:xfrm>
        </p:spPr>
        <p:txBody>
          <a:bodyPr>
            <a:normAutofit lnSpcReduction="10000"/>
          </a:bodyPr>
          <a:lstStyle/>
          <a:p>
            <a:pPr eaLnBrk="1" hangingPunct="1"/>
            <a:r>
              <a:rPr lang="en-US" sz="2400" dirty="0">
                <a:latin typeface="Arial" charset="0"/>
              </a:rPr>
              <a:t>Components of generalization error </a:t>
            </a:r>
          </a:p>
          <a:p>
            <a:pPr lvl="1" eaLnBrk="1" hangingPunct="1"/>
            <a:r>
              <a:rPr lang="en-US" sz="2000" b="1" dirty="0">
                <a:latin typeface="Arial" charset="0"/>
              </a:rPr>
              <a:t>Bias:</a:t>
            </a:r>
            <a:r>
              <a:rPr lang="en-US" sz="2000" dirty="0">
                <a:latin typeface="Arial" charset="0"/>
              </a:rPr>
              <a:t> how much the average model over all training sets differ from the true model?</a:t>
            </a:r>
          </a:p>
          <a:p>
            <a:pPr lvl="2" eaLnBrk="1" hangingPunct="1"/>
            <a:r>
              <a:rPr lang="en-US" sz="2000" dirty="0">
                <a:latin typeface="Arial" charset="0"/>
              </a:rPr>
              <a:t>Error due to inaccurate assumptions/simplifications made by the model</a:t>
            </a:r>
          </a:p>
          <a:p>
            <a:pPr lvl="1" eaLnBrk="1" hangingPunct="1"/>
            <a:r>
              <a:rPr lang="en-US" sz="2000" b="1" dirty="0">
                <a:latin typeface="Arial" charset="0"/>
              </a:rPr>
              <a:t>Variance:</a:t>
            </a:r>
            <a:r>
              <a:rPr lang="en-US" sz="2000" dirty="0">
                <a:latin typeface="Arial" charset="0"/>
              </a:rPr>
              <a:t> how much models estimated from different training sets differ from each other</a:t>
            </a:r>
          </a:p>
          <a:p>
            <a:pPr eaLnBrk="1" hangingPunct="1"/>
            <a:r>
              <a:rPr lang="en-US" sz="2400" b="1" dirty="0" err="1">
                <a:latin typeface="Arial" charset="0"/>
              </a:rPr>
              <a:t>Underfitting</a:t>
            </a:r>
            <a:r>
              <a:rPr lang="en-US" sz="2400" b="1" dirty="0">
                <a:latin typeface="Arial" charset="0"/>
              </a:rPr>
              <a:t>:</a:t>
            </a:r>
            <a:r>
              <a:rPr lang="en-US" sz="2400" dirty="0">
                <a:latin typeface="Arial" charset="0"/>
              </a:rPr>
              <a:t> model is too </a:t>
            </a:r>
            <a:r>
              <a:rPr lang="ja-JP" altLang="en-US" sz="2400" dirty="0">
                <a:latin typeface="Arial" charset="0"/>
              </a:rPr>
              <a:t>“</a:t>
            </a:r>
            <a:r>
              <a:rPr lang="en-US" altLang="ja-JP" sz="2400" dirty="0">
                <a:latin typeface="Arial" charset="0"/>
              </a:rPr>
              <a:t>simple</a:t>
            </a:r>
            <a:r>
              <a:rPr lang="ja-JP" altLang="en-US" sz="2400" dirty="0">
                <a:latin typeface="Arial" charset="0"/>
              </a:rPr>
              <a:t>”</a:t>
            </a:r>
            <a:r>
              <a:rPr lang="en-US" altLang="ja-JP" sz="2400" dirty="0">
                <a:latin typeface="Arial" charset="0"/>
              </a:rPr>
              <a:t> to represent all the relevant class characteristics</a:t>
            </a:r>
          </a:p>
          <a:p>
            <a:pPr lvl="1" eaLnBrk="1" hangingPunct="1"/>
            <a:r>
              <a:rPr lang="en-US" sz="2000" dirty="0">
                <a:latin typeface="Arial" charset="0"/>
              </a:rPr>
              <a:t>High bias and low variance</a:t>
            </a:r>
          </a:p>
          <a:p>
            <a:pPr lvl="1" eaLnBrk="1" hangingPunct="1"/>
            <a:r>
              <a:rPr lang="en-US" sz="2000" dirty="0">
                <a:latin typeface="Arial" charset="0"/>
              </a:rPr>
              <a:t>High training error and high test error</a:t>
            </a:r>
          </a:p>
          <a:p>
            <a:pPr eaLnBrk="1" hangingPunct="1"/>
            <a:r>
              <a:rPr lang="en-US" sz="2400" b="1" dirty="0" err="1">
                <a:latin typeface="Arial" charset="0"/>
              </a:rPr>
              <a:t>Overfitting</a:t>
            </a:r>
            <a:r>
              <a:rPr lang="en-US" sz="2400" b="1" dirty="0">
                <a:latin typeface="Arial" charset="0"/>
              </a:rPr>
              <a:t>:</a:t>
            </a:r>
            <a:r>
              <a:rPr lang="en-US" sz="2400" dirty="0">
                <a:latin typeface="Arial" charset="0"/>
              </a:rPr>
              <a:t> model is too </a:t>
            </a:r>
            <a:r>
              <a:rPr lang="ja-JP" altLang="en-US" sz="2400" dirty="0">
                <a:latin typeface="Arial" charset="0"/>
              </a:rPr>
              <a:t>“</a:t>
            </a:r>
            <a:r>
              <a:rPr lang="en-US" altLang="ja-JP" sz="2400" dirty="0">
                <a:latin typeface="Arial" charset="0"/>
              </a:rPr>
              <a:t>complex</a:t>
            </a:r>
            <a:r>
              <a:rPr lang="ja-JP" altLang="en-US" sz="2400" dirty="0">
                <a:latin typeface="Arial" charset="0"/>
              </a:rPr>
              <a:t>”</a:t>
            </a:r>
            <a:r>
              <a:rPr lang="en-US" altLang="ja-JP" sz="2400" dirty="0">
                <a:latin typeface="Arial" charset="0"/>
              </a:rPr>
              <a:t> and fits irrelevant characteristics (noise) in the data</a:t>
            </a:r>
          </a:p>
          <a:p>
            <a:pPr lvl="1" eaLnBrk="1" hangingPunct="1"/>
            <a:r>
              <a:rPr lang="en-US" sz="2000" dirty="0">
                <a:latin typeface="Arial" charset="0"/>
              </a:rPr>
              <a:t>Low bias and high variance</a:t>
            </a:r>
          </a:p>
          <a:p>
            <a:pPr lvl="1" eaLnBrk="1" hangingPunct="1"/>
            <a:r>
              <a:rPr lang="en-US" sz="2000" dirty="0">
                <a:latin typeface="Arial" charset="0"/>
              </a:rPr>
              <a:t>Low training error and high test error</a:t>
            </a:r>
          </a:p>
        </p:txBody>
      </p:sp>
      <p:sp>
        <p:nvSpPr>
          <p:cNvPr id="6" name="Title 1"/>
          <p:cNvSpPr>
            <a:spLocks noGrp="1"/>
          </p:cNvSpPr>
          <p:nvPr>
            <p:ph type="title"/>
          </p:nvPr>
        </p:nvSpPr>
        <p:spPr>
          <a:xfrm>
            <a:off x="457200" y="0"/>
            <a:ext cx="8229600" cy="685800"/>
          </a:xfrm>
        </p:spPr>
        <p:txBody>
          <a:bodyPr>
            <a:normAutofit fontScale="90000"/>
          </a:bodyPr>
          <a:lstStyle/>
          <a:p>
            <a:r>
              <a:rPr lang="en-US" dirty="0" smtClean="0"/>
              <a:t>Bias versus variance</a:t>
            </a:r>
            <a:endParaRPr lang="en-US" dirty="0"/>
          </a:p>
        </p:txBody>
      </p:sp>
      <p:sp>
        <p:nvSpPr>
          <p:cNvPr id="7" name="TextBox 6"/>
          <p:cNvSpPr txBox="1"/>
          <p:nvPr/>
        </p:nvSpPr>
        <p:spPr>
          <a:xfrm>
            <a:off x="7338052" y="6096000"/>
            <a:ext cx="1638264" cy="276999"/>
          </a:xfrm>
          <a:prstGeom prst="rect">
            <a:avLst/>
          </a:prstGeom>
          <a:noFill/>
        </p:spPr>
        <p:txBody>
          <a:bodyPr wrap="none">
            <a:spAutoFit/>
          </a:bodyPr>
          <a:lstStyle/>
          <a:p>
            <a:pPr>
              <a:defRPr/>
            </a:pPr>
            <a:r>
              <a:rPr lang="en-US" sz="1200" dirty="0">
                <a:ea typeface="+mn-ea"/>
                <a:cs typeface="+mn-cs"/>
              </a:rPr>
              <a:t>Slide credit: L. </a:t>
            </a:r>
            <a:r>
              <a:rPr lang="en-US" sz="1200" dirty="0" err="1">
                <a:ea typeface="+mn-ea"/>
                <a:cs typeface="+mn-cs"/>
              </a:rPr>
              <a:t>Lazebnik</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66</a:t>
            </a:fld>
            <a:endParaRPr lang="en-US" dirty="0"/>
          </a:p>
        </p:txBody>
      </p:sp>
    </p:spTree>
    <p:extLst>
      <p:ext uri="{BB962C8B-B14F-4D97-AF65-F5344CB8AC3E}">
        <p14:creationId xmlns:p14="http://schemas.microsoft.com/office/powerpoint/2010/main" val="1760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t>
            </a:r>
            <a:r>
              <a:rPr lang="en-US" dirty="0" smtClean="0"/>
              <a:t>ariance trade off</a:t>
            </a:r>
            <a:endParaRPr lang="en-US" dirty="0"/>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67</a:t>
            </a:fld>
            <a:endParaRPr lang="en-US" dirty="0"/>
          </a:p>
        </p:txBody>
      </p:sp>
      <p:pic>
        <p:nvPicPr>
          <p:cNvPr id="6" name="Picture 5"/>
          <p:cNvPicPr>
            <a:picLocks noChangeAspect="1"/>
          </p:cNvPicPr>
          <p:nvPr/>
        </p:nvPicPr>
        <p:blipFill>
          <a:blip r:embed="rId2"/>
          <a:stretch>
            <a:fillRect/>
          </a:stretch>
        </p:blipFill>
        <p:spPr>
          <a:xfrm>
            <a:off x="1447800" y="1676400"/>
            <a:ext cx="6248400" cy="3924300"/>
          </a:xfrm>
          <a:prstGeom prst="rect">
            <a:avLst/>
          </a:prstGeom>
        </p:spPr>
      </p:pic>
    </p:spTree>
    <p:extLst>
      <p:ext uri="{BB962C8B-B14F-4D97-AF65-F5344CB8AC3E}">
        <p14:creationId xmlns:p14="http://schemas.microsoft.com/office/powerpoint/2010/main" val="40376328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a:xfrm>
            <a:off x="457200" y="-152400"/>
            <a:ext cx="8229600" cy="1143000"/>
          </a:xfrm>
        </p:spPr>
        <p:txBody>
          <a:bodyPr/>
          <a:lstStyle/>
          <a:p>
            <a:r>
              <a:rPr lang="en-US" dirty="0">
                <a:latin typeface="Calibri" charset="0"/>
              </a:rPr>
              <a:t>Remember…</a:t>
            </a:r>
          </a:p>
        </p:txBody>
      </p:sp>
      <p:sp>
        <p:nvSpPr>
          <p:cNvPr id="3" name="Content Placeholder 2"/>
          <p:cNvSpPr>
            <a:spLocks noGrp="1"/>
          </p:cNvSpPr>
          <p:nvPr>
            <p:ph idx="1"/>
          </p:nvPr>
        </p:nvSpPr>
        <p:spPr>
          <a:xfrm>
            <a:off x="457200" y="990600"/>
            <a:ext cx="5638800" cy="5135563"/>
          </a:xfrm>
        </p:spPr>
        <p:txBody>
          <a:bodyPr>
            <a:normAutofit lnSpcReduction="10000"/>
          </a:bodyPr>
          <a:lstStyle/>
          <a:p>
            <a:pPr>
              <a:defRPr/>
            </a:pPr>
            <a:r>
              <a:rPr lang="en-US" dirty="0" smtClean="0">
                <a:ea typeface="+mn-ea"/>
                <a:cs typeface="+mn-cs"/>
              </a:rPr>
              <a:t>No classifier is inherently better than any other: you need to make assumptions to generalize</a:t>
            </a:r>
          </a:p>
          <a:p>
            <a:pPr>
              <a:defRPr/>
            </a:pPr>
            <a:endParaRPr lang="en-US" dirty="0" smtClean="0">
              <a:ea typeface="+mn-ea"/>
              <a:cs typeface="+mn-cs"/>
            </a:endParaRPr>
          </a:p>
          <a:p>
            <a:pPr>
              <a:defRPr/>
            </a:pPr>
            <a:r>
              <a:rPr lang="en-US" dirty="0" smtClean="0">
                <a:ea typeface="+mn-ea"/>
                <a:cs typeface="+mn-cs"/>
              </a:rPr>
              <a:t>Three kinds of error</a:t>
            </a:r>
          </a:p>
          <a:p>
            <a:pPr lvl="1">
              <a:defRPr/>
            </a:pPr>
            <a:r>
              <a:rPr lang="en-US" dirty="0" smtClean="0">
                <a:ea typeface="+mn-ea"/>
              </a:rPr>
              <a:t>Inherent: unavoidable</a:t>
            </a:r>
          </a:p>
          <a:p>
            <a:pPr lvl="1">
              <a:defRPr/>
            </a:pPr>
            <a:r>
              <a:rPr lang="en-US" dirty="0" smtClean="0">
                <a:ea typeface="+mn-ea"/>
              </a:rPr>
              <a:t>Bias: due to over-simplifications</a:t>
            </a:r>
          </a:p>
          <a:p>
            <a:pPr lvl="1">
              <a:defRPr/>
            </a:pPr>
            <a:r>
              <a:rPr lang="en-US" dirty="0" smtClean="0">
                <a:ea typeface="+mn-ea"/>
              </a:rPr>
              <a:t>Variance: due to inability to perfectly estimate parameters from limited data</a:t>
            </a:r>
          </a:p>
        </p:txBody>
      </p:sp>
      <p:pic>
        <p:nvPicPr>
          <p:cNvPr id="1873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685800"/>
            <a:ext cx="32004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68</a:t>
            </a:fld>
            <a:endParaRPr lang="en-US" dirty="0"/>
          </a:p>
        </p:txBody>
      </p:sp>
    </p:spTree>
    <p:extLst>
      <p:ext uri="{BB962C8B-B14F-4D97-AF65-F5344CB8AC3E}">
        <p14:creationId xmlns:p14="http://schemas.microsoft.com/office/powerpoint/2010/main" val="10914716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p:cNvSpPr>
            <a:spLocks noGrp="1"/>
          </p:cNvSpPr>
          <p:nvPr>
            <p:ph type="title"/>
          </p:nvPr>
        </p:nvSpPr>
        <p:spPr/>
        <p:txBody>
          <a:bodyPr/>
          <a:lstStyle/>
          <a:p>
            <a:r>
              <a:rPr lang="en-US">
                <a:latin typeface="Calibri" charset="0"/>
              </a:rPr>
              <a:t>How to reduce variance?</a:t>
            </a:r>
          </a:p>
        </p:txBody>
      </p:sp>
      <p:sp>
        <p:nvSpPr>
          <p:cNvPr id="189442" name="Content Placeholder 2"/>
          <p:cNvSpPr>
            <a:spLocks noGrp="1"/>
          </p:cNvSpPr>
          <p:nvPr>
            <p:ph idx="1"/>
          </p:nvPr>
        </p:nvSpPr>
        <p:spPr>
          <a:xfrm>
            <a:off x="457200" y="1600201"/>
            <a:ext cx="8229600" cy="3886200"/>
          </a:xfrm>
        </p:spPr>
        <p:txBody>
          <a:bodyPr>
            <a:normAutofit fontScale="92500" lnSpcReduction="20000"/>
          </a:bodyPr>
          <a:lstStyle/>
          <a:p>
            <a:endParaRPr lang="en-US" dirty="0">
              <a:latin typeface="Calibri" charset="0"/>
            </a:endParaRPr>
          </a:p>
          <a:p>
            <a:r>
              <a:rPr lang="en-US" dirty="0">
                <a:latin typeface="Calibri" charset="0"/>
              </a:rPr>
              <a:t>Choose a simpler classifier</a:t>
            </a:r>
          </a:p>
          <a:p>
            <a:endParaRPr lang="en-US" dirty="0">
              <a:latin typeface="Calibri" charset="0"/>
            </a:endParaRPr>
          </a:p>
          <a:p>
            <a:r>
              <a:rPr lang="en-US" dirty="0">
                <a:latin typeface="Calibri" charset="0"/>
              </a:rPr>
              <a:t>Regularize the parameters</a:t>
            </a:r>
          </a:p>
          <a:p>
            <a:endParaRPr lang="en-US" dirty="0">
              <a:latin typeface="Calibri" charset="0"/>
            </a:endParaRPr>
          </a:p>
          <a:p>
            <a:r>
              <a:rPr lang="en-US" dirty="0">
                <a:latin typeface="Calibri" charset="0"/>
              </a:rPr>
              <a:t>Get more training </a:t>
            </a:r>
            <a:r>
              <a:rPr lang="en-US" dirty="0" smtClean="0">
                <a:latin typeface="Calibri" charset="0"/>
              </a:rPr>
              <a:t>data</a:t>
            </a:r>
          </a:p>
          <a:p>
            <a:endParaRPr lang="en-US" dirty="0">
              <a:latin typeface="Calibri" charset="0"/>
            </a:endParaRPr>
          </a:p>
          <a:p>
            <a:pPr marL="0" indent="0" algn="r">
              <a:buNone/>
            </a:pPr>
            <a:r>
              <a:rPr lang="en-US" dirty="0" smtClean="0">
                <a:solidFill>
                  <a:srgbClr val="850000"/>
                </a:solidFill>
                <a:latin typeface="Calibri" charset="0"/>
              </a:rPr>
              <a:t>How do you reduce bias?</a:t>
            </a:r>
            <a:endParaRPr lang="en-US" dirty="0">
              <a:solidFill>
                <a:srgbClr val="850000"/>
              </a:solidFill>
              <a:latin typeface="Calibri" charset="0"/>
            </a:endParaRPr>
          </a:p>
        </p:txBody>
      </p:sp>
      <p:sp>
        <p:nvSpPr>
          <p:cNvPr id="5" name="TextBox 4"/>
          <p:cNvSpPr txBox="1"/>
          <p:nvPr/>
        </p:nvSpPr>
        <p:spPr>
          <a:xfrm>
            <a:off x="7338052" y="6096000"/>
            <a:ext cx="1537350" cy="276999"/>
          </a:xfrm>
          <a:prstGeom prst="rect">
            <a:avLst/>
          </a:prstGeom>
          <a:noFill/>
        </p:spPr>
        <p:txBody>
          <a:bodyPr wrap="none">
            <a:spAutoFit/>
          </a:bodyPr>
          <a:lstStyle/>
          <a:p>
            <a:pPr>
              <a:defRPr/>
            </a:pPr>
            <a:r>
              <a:rPr lang="en-US" sz="1200" dirty="0">
                <a:ea typeface="+mn-ea"/>
                <a:cs typeface="+mn-cs"/>
              </a:rPr>
              <a:t>Slide credit: </a:t>
            </a:r>
            <a:r>
              <a:rPr lang="en-US" sz="1200" dirty="0" smtClean="0">
                <a:ea typeface="+mn-ea"/>
                <a:cs typeface="+mn-cs"/>
              </a:rPr>
              <a:t>D. </a:t>
            </a:r>
            <a:r>
              <a:rPr lang="en-US" sz="1200" dirty="0" err="1" smtClean="0">
                <a:ea typeface="+mn-ea"/>
                <a:cs typeface="+mn-cs"/>
              </a:rPr>
              <a:t>Hoiem</a:t>
            </a:r>
            <a:endParaRPr lang="en-US" sz="1200" dirty="0">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69</a:t>
            </a:fld>
            <a:endParaRPr lang="en-US" dirty="0"/>
          </a:p>
        </p:txBody>
      </p:sp>
    </p:spTree>
    <p:extLst>
      <p:ext uri="{BB962C8B-B14F-4D97-AF65-F5344CB8AC3E}">
        <p14:creationId xmlns:p14="http://schemas.microsoft.com/office/powerpoint/2010/main" val="4150368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2400"/>
            <a:ext cx="8229600" cy="1143000"/>
          </a:xfrm>
        </p:spPr>
        <p:txBody>
          <a:bodyPr/>
          <a:lstStyle/>
          <a:p>
            <a:pPr eaLnBrk="1" hangingPunct="1"/>
            <a:r>
              <a:rPr lang="en-US" dirty="0" smtClean="0">
                <a:solidFill>
                  <a:schemeClr val="tx1"/>
                </a:solidFill>
                <a:latin typeface="Calibri" pitchFamily="34" charset="0"/>
                <a:cs typeface="Calibri" pitchFamily="34" charset="0"/>
              </a:rPr>
              <a:t>Image Search</a:t>
            </a:r>
          </a:p>
        </p:txBody>
      </p:sp>
      <p:sp>
        <p:nvSpPr>
          <p:cNvPr id="32781" name="Text Box 13"/>
          <p:cNvSpPr txBox="1">
            <a:spLocks noChangeArrowheads="1"/>
          </p:cNvSpPr>
          <p:nvPr/>
        </p:nvSpPr>
        <p:spPr bwMode="auto">
          <a:xfrm>
            <a:off x="739490" y="1447800"/>
            <a:ext cx="6086859" cy="707886"/>
          </a:xfrm>
          <a:prstGeom prst="rect">
            <a:avLst/>
          </a:prstGeom>
          <a:noFill/>
          <a:ln w="9525">
            <a:noFill/>
            <a:miter lim="800000"/>
            <a:headEnd/>
            <a:tailEnd/>
          </a:ln>
        </p:spPr>
        <p:txBody>
          <a:bodyPr wrap="none">
            <a:spAutoFit/>
          </a:bodyPr>
          <a:lstStyle/>
          <a:p>
            <a:pPr eaLnBrk="0" hangingPunct="0"/>
            <a:r>
              <a:rPr lang="en-US" sz="4000" dirty="0">
                <a:latin typeface="Calibri" pitchFamily="34" charset="0"/>
                <a:cs typeface="Calibri" pitchFamily="34" charset="0"/>
              </a:rPr>
              <a:t>Organizing photo collections</a:t>
            </a: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a:t>
            </a:fld>
            <a:endParaRPr lang="en-US" dirty="0"/>
          </a:p>
        </p:txBody>
      </p:sp>
      <p:pic>
        <p:nvPicPr>
          <p:cNvPr id="4" name="Picture 3"/>
          <p:cNvPicPr>
            <a:picLocks noChangeAspect="1"/>
          </p:cNvPicPr>
          <p:nvPr/>
        </p:nvPicPr>
        <p:blipFill>
          <a:blip r:embed="rId3"/>
          <a:stretch>
            <a:fillRect/>
          </a:stretch>
        </p:blipFill>
        <p:spPr>
          <a:xfrm>
            <a:off x="457200" y="2349331"/>
            <a:ext cx="8001000" cy="3713383"/>
          </a:xfrm>
          <a:prstGeom prst="rect">
            <a:avLst/>
          </a:prstGeom>
        </p:spPr>
      </p:pic>
    </p:spTree>
    <p:extLst>
      <p:ext uri="{BB962C8B-B14F-4D97-AF65-F5344CB8AC3E}">
        <p14:creationId xmlns:p14="http://schemas.microsoft.com/office/powerpoint/2010/main" val="2423113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noAutofit/>
          </a:bodyPr>
          <a:lstStyle/>
          <a:p>
            <a:r>
              <a:rPr lang="en-US" sz="3600" dirty="0" smtClean="0"/>
              <a:t>Last remarks about applying machine learning methods to object recognition</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There are machine learning algorithms to choose from</a:t>
            </a:r>
          </a:p>
          <a:p>
            <a:r>
              <a:rPr lang="en-US" dirty="0" smtClean="0"/>
              <a:t>Know your data:</a:t>
            </a:r>
          </a:p>
          <a:p>
            <a:pPr lvl="1"/>
            <a:r>
              <a:rPr lang="en-US" dirty="0" smtClean="0"/>
              <a:t>How much supervision do you have?</a:t>
            </a:r>
          </a:p>
          <a:p>
            <a:pPr lvl="1"/>
            <a:r>
              <a:rPr lang="en-US" dirty="0" smtClean="0"/>
              <a:t>How many training examples can you afford?</a:t>
            </a:r>
          </a:p>
          <a:p>
            <a:pPr lvl="1"/>
            <a:r>
              <a:rPr lang="en-US" dirty="0" smtClean="0"/>
              <a:t>How noisy?</a:t>
            </a:r>
          </a:p>
          <a:p>
            <a:r>
              <a:rPr lang="en-US" dirty="0" smtClean="0"/>
              <a:t>Know your goal (i.e. task):</a:t>
            </a:r>
          </a:p>
          <a:p>
            <a:pPr lvl="1"/>
            <a:r>
              <a:rPr lang="en-US" dirty="0" smtClean="0"/>
              <a:t>Affects your choices of representation</a:t>
            </a:r>
          </a:p>
          <a:p>
            <a:pPr lvl="1"/>
            <a:r>
              <a:rPr lang="en-US" dirty="0" smtClean="0"/>
              <a:t>Affects your choices of learning algorithms</a:t>
            </a:r>
          </a:p>
          <a:p>
            <a:pPr lvl="1"/>
            <a:r>
              <a:rPr lang="en-US" dirty="0" smtClean="0"/>
              <a:t>Affects your choices of evaluation metrics</a:t>
            </a:r>
          </a:p>
          <a:p>
            <a:r>
              <a:rPr lang="en-US" dirty="0" smtClean="0"/>
              <a:t>Understand the math</a:t>
            </a:r>
            <a:r>
              <a:rPr lang="en-US" dirty="0"/>
              <a:t> </a:t>
            </a:r>
            <a:r>
              <a:rPr lang="en-US" dirty="0" smtClean="0"/>
              <a:t>behind each machine learning algorithm under consideration!</a:t>
            </a:r>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70</a:t>
            </a:fld>
            <a:endParaRPr lang="en-US" dirty="0"/>
          </a:p>
        </p:txBody>
      </p:sp>
    </p:spTree>
    <p:extLst>
      <p:ext uri="{BB962C8B-B14F-4D97-AF65-F5344CB8AC3E}">
        <p14:creationId xmlns:p14="http://schemas.microsoft.com/office/powerpoint/2010/main" val="37238042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zh-CN" altLang="en-US" dirty="0" smtClean="0"/>
              <a:t>模式识别介绍</a:t>
            </a:r>
            <a:endParaRPr lang="en-US" altLang="zh-CN" dirty="0" smtClean="0"/>
          </a:p>
          <a:p>
            <a:r>
              <a:rPr lang="zh-CN" altLang="en-US" dirty="0" smtClean="0"/>
              <a:t>分类法</a:t>
            </a:r>
            <a:endParaRPr lang="en-US" altLang="zh-CN" dirty="0" smtClean="0"/>
          </a:p>
          <a:p>
            <a:r>
              <a:rPr lang="zh-CN" altLang="en-US" dirty="0" smtClean="0">
                <a:solidFill>
                  <a:srgbClr val="FF0000"/>
                </a:solidFill>
              </a:rPr>
              <a:t>简单模式识别例子</a:t>
            </a:r>
            <a:endParaRPr lang="en-US" dirty="0">
              <a:solidFill>
                <a:srgbClr val="FF0000"/>
              </a:solidFill>
            </a:endParaRPr>
          </a:p>
        </p:txBody>
      </p:sp>
      <p:sp>
        <p:nvSpPr>
          <p:cNvPr id="4" name="Date Placeholder 3"/>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71</a:t>
            </a:fld>
            <a:endParaRPr lang="en-US" dirty="0"/>
          </a:p>
        </p:txBody>
      </p:sp>
    </p:spTree>
    <p:extLst>
      <p:ext uri="{BB962C8B-B14F-4D97-AF65-F5344CB8AC3E}">
        <p14:creationId xmlns:p14="http://schemas.microsoft.com/office/powerpoint/2010/main" val="2544872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Object recognition: </a:t>
            </a:r>
            <a:br>
              <a:rPr lang="en-US" dirty="0" smtClean="0"/>
            </a:br>
            <a:r>
              <a:rPr lang="en-US" dirty="0" smtClean="0"/>
              <a:t>a classification framework</a:t>
            </a:r>
            <a:endParaRPr lang="en-US" dirty="0"/>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72</a:t>
            </a:fld>
            <a:endParaRPr lang="en-US" dirty="0"/>
          </a:p>
        </p:txBody>
      </p:sp>
      <p:sp>
        <p:nvSpPr>
          <p:cNvPr id="5" name="Content Placeholder 2"/>
          <p:cNvSpPr txBox="1">
            <a:spLocks/>
          </p:cNvSpPr>
          <p:nvPr/>
        </p:nvSpPr>
        <p:spPr>
          <a:xfrm>
            <a:off x="457200" y="1447800"/>
            <a:ext cx="8229600" cy="414496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latin typeface="Arial" charset="0"/>
              </a:rPr>
              <a:t>Apply a prediction function to a feature representation of the image to get the desired output:</a:t>
            </a:r>
            <a:br>
              <a:rPr lang="en-US" sz="2400" smtClean="0">
                <a:latin typeface="Arial" charset="0"/>
              </a:rPr>
            </a:br>
            <a:endParaRPr lang="en-US" sz="2400" smtClean="0">
              <a:latin typeface="Arial" charset="0"/>
            </a:endParaRPr>
          </a:p>
          <a:p>
            <a:pPr>
              <a:buFontTx/>
              <a:buNone/>
            </a:pPr>
            <a:r>
              <a:rPr lang="en-US" sz="2400" smtClean="0">
                <a:solidFill>
                  <a:srgbClr val="0000FF"/>
                </a:solidFill>
                <a:latin typeface="Arial" charset="0"/>
              </a:rPr>
              <a:t>			</a:t>
            </a:r>
            <a:r>
              <a:rPr lang="en-US" sz="6000" smtClean="0">
                <a:solidFill>
                  <a:srgbClr val="0000FF"/>
                </a:solidFill>
                <a:latin typeface="Arial" charset="0"/>
              </a:rPr>
              <a:t>f(    ) = </a:t>
            </a:r>
            <a:r>
              <a:rPr lang="ja-JP" altLang="en-US" sz="6000" smtClean="0">
                <a:solidFill>
                  <a:srgbClr val="0000FF"/>
                </a:solidFill>
                <a:latin typeface="Arial" charset="0"/>
              </a:rPr>
              <a:t>“</a:t>
            </a:r>
            <a:r>
              <a:rPr lang="en-US" altLang="ja-JP" sz="6000" smtClean="0">
                <a:solidFill>
                  <a:srgbClr val="0000FF"/>
                </a:solidFill>
                <a:latin typeface="Arial" charset="0"/>
              </a:rPr>
              <a:t>apple</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r>
              <a:rPr lang="en-US" sz="6000" smtClean="0">
                <a:solidFill>
                  <a:srgbClr val="0000FF"/>
                </a:solidFill>
                <a:latin typeface="Arial" charset="0"/>
              </a:rPr>
              <a:t>			f(    ) = </a:t>
            </a:r>
            <a:r>
              <a:rPr lang="ja-JP" altLang="en-US" sz="6000" smtClean="0">
                <a:solidFill>
                  <a:srgbClr val="0000FF"/>
                </a:solidFill>
                <a:latin typeface="Arial" charset="0"/>
              </a:rPr>
              <a:t>“</a:t>
            </a:r>
            <a:r>
              <a:rPr lang="en-US" altLang="ja-JP" sz="6000" smtClean="0">
                <a:solidFill>
                  <a:srgbClr val="0000FF"/>
                </a:solidFill>
                <a:latin typeface="Arial" charset="0"/>
              </a:rPr>
              <a:t>tomato</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r>
              <a:rPr lang="en-US" sz="6000" smtClean="0">
                <a:solidFill>
                  <a:srgbClr val="0000FF"/>
                </a:solidFill>
                <a:latin typeface="Arial" charset="0"/>
              </a:rPr>
              <a:t>			f(    ) = </a:t>
            </a:r>
            <a:r>
              <a:rPr lang="ja-JP" altLang="en-US" sz="6000" smtClean="0">
                <a:solidFill>
                  <a:srgbClr val="0000FF"/>
                </a:solidFill>
                <a:latin typeface="Arial" charset="0"/>
              </a:rPr>
              <a:t>“</a:t>
            </a:r>
            <a:r>
              <a:rPr lang="en-US" altLang="ja-JP" sz="6000" smtClean="0">
                <a:solidFill>
                  <a:srgbClr val="0000FF"/>
                </a:solidFill>
                <a:latin typeface="Arial" charset="0"/>
              </a:rPr>
              <a:t>cow</a:t>
            </a:r>
            <a:r>
              <a:rPr lang="ja-JP" altLang="en-US" sz="6000" smtClean="0">
                <a:solidFill>
                  <a:srgbClr val="0000FF"/>
                </a:solidFill>
                <a:latin typeface="Arial" charset="0"/>
              </a:rPr>
              <a:t>”</a:t>
            </a:r>
            <a:endParaRPr lang="en-US" altLang="ja-JP" sz="6000" smtClean="0">
              <a:solidFill>
                <a:srgbClr val="0000FF"/>
              </a:solidFill>
              <a:latin typeface="Arial" charset="0"/>
            </a:endParaRPr>
          </a:p>
          <a:p>
            <a:pPr>
              <a:buFontTx/>
              <a:buNone/>
            </a:pPr>
            <a:endParaRPr lang="en-US" smtClean="0">
              <a:latin typeface="Arial" charset="0"/>
            </a:endParaRPr>
          </a:p>
          <a:p>
            <a:pPr>
              <a:buFontTx/>
              <a:buNone/>
            </a:pPr>
            <a:endParaRPr lang="en-US" smtClean="0">
              <a:latin typeface="Arial" charset="0"/>
            </a:endParaRPr>
          </a:p>
          <a:p>
            <a:pPr>
              <a:buFontTx/>
              <a:buNone/>
            </a:pPr>
            <a:endParaRPr lang="en-US"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191" y="373380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173" y="4800600"/>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505736" y="610177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smtClean="0">
                <a:solidFill>
                  <a:srgbClr val="000000"/>
                </a:solidFill>
                <a:ea typeface="+mn-ea"/>
                <a:cs typeface="+mn-cs"/>
              </a:rPr>
              <a:t>Lazebnik</a:t>
            </a:r>
            <a:endParaRPr lang="en-US" sz="1200" dirty="0">
              <a:solidFill>
                <a:srgbClr val="000000"/>
              </a:solidFill>
              <a:ea typeface="+mn-ea"/>
              <a:cs typeface="+mn-cs"/>
            </a:endParaRPr>
          </a:p>
        </p:txBody>
      </p:sp>
      <p:sp>
        <p:nvSpPr>
          <p:cNvPr id="10" name="TextBox 9"/>
          <p:cNvSpPr txBox="1"/>
          <p:nvPr/>
        </p:nvSpPr>
        <p:spPr>
          <a:xfrm>
            <a:off x="5486400" y="6101773"/>
            <a:ext cx="1941557"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endParaRPr lang="en-US" sz="1200" dirty="0">
              <a:solidFill>
                <a:srgbClr val="000000"/>
              </a:solidFill>
              <a:ea typeface="+mn-ea"/>
              <a:cs typeface="+mn-cs"/>
            </a:endParaRPr>
          </a:p>
        </p:txBody>
      </p:sp>
    </p:spTree>
    <p:extLst>
      <p:ext uri="{BB962C8B-B14F-4D97-AF65-F5344CB8AC3E}">
        <p14:creationId xmlns:p14="http://schemas.microsoft.com/office/powerpoint/2010/main" val="19780448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73</a:t>
            </a:fld>
            <a:endParaRPr lang="en-US" dirty="0"/>
          </a:p>
        </p:txBody>
      </p:sp>
    </p:spTree>
    <p:extLst>
      <p:ext uri="{BB962C8B-B14F-4D97-AF65-F5344CB8AC3E}">
        <p14:creationId xmlns:p14="http://schemas.microsoft.com/office/powerpoint/2010/main" val="2991854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74</a:t>
            </a:fld>
            <a:endParaRPr lang="en-US" dirty="0"/>
          </a:p>
        </p:txBody>
      </p:sp>
    </p:spTree>
    <p:extLst>
      <p:ext uri="{BB962C8B-B14F-4D97-AF65-F5344CB8AC3E}">
        <p14:creationId xmlns:p14="http://schemas.microsoft.com/office/powerpoint/2010/main" val="30264994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75</a:t>
            </a:fld>
            <a:endParaRPr lang="en-US" dirty="0"/>
          </a:p>
        </p:txBody>
      </p:sp>
    </p:spTree>
    <p:extLst>
      <p:ext uri="{BB962C8B-B14F-4D97-AF65-F5344CB8AC3E}">
        <p14:creationId xmlns:p14="http://schemas.microsoft.com/office/powerpoint/2010/main" val="41159670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76</a:t>
            </a:fld>
            <a:endParaRPr lang="en-US" dirty="0"/>
          </a:p>
        </p:txBody>
      </p:sp>
    </p:spTree>
    <p:extLst>
      <p:ext uri="{BB962C8B-B14F-4D97-AF65-F5344CB8AC3E}">
        <p14:creationId xmlns:p14="http://schemas.microsoft.com/office/powerpoint/2010/main" val="17700763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77</a:t>
            </a:fld>
            <a:endParaRPr lang="en-US" dirty="0"/>
          </a:p>
        </p:txBody>
      </p:sp>
    </p:spTree>
    <p:extLst>
      <p:ext uri="{BB962C8B-B14F-4D97-AF65-F5344CB8AC3E}">
        <p14:creationId xmlns:p14="http://schemas.microsoft.com/office/powerpoint/2010/main" val="3171779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78</a:t>
            </a:fld>
            <a:endParaRPr lang="en-US" dirty="0"/>
          </a:p>
        </p:txBody>
      </p:sp>
    </p:spTree>
    <p:extLst>
      <p:ext uri="{BB962C8B-B14F-4D97-AF65-F5344CB8AC3E}">
        <p14:creationId xmlns:p14="http://schemas.microsoft.com/office/powerpoint/2010/main" val="5841770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79</a:t>
            </a:fld>
            <a:endParaRPr lang="en-US" dirty="0"/>
          </a:p>
        </p:txBody>
      </p:sp>
    </p:spTree>
    <p:extLst>
      <p:ext uri="{BB962C8B-B14F-4D97-AF65-F5344CB8AC3E}">
        <p14:creationId xmlns:p14="http://schemas.microsoft.com/office/powerpoint/2010/main" val="257364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Does this image contain a car</a:t>
            </a:r>
            <a:r>
              <a:rPr lang="en-US" sz="2800" dirty="0" smtClean="0">
                <a:solidFill>
                  <a:srgbClr val="000000"/>
                </a:solidFill>
              </a:rPr>
              <a:t>? [where?]</a:t>
            </a:r>
            <a:endParaRPr lang="en-US" sz="2800" dirty="0">
              <a:solidFill>
                <a:srgbClr val="000000"/>
              </a:solidFill>
            </a:endParaRPr>
          </a:p>
        </p:txBody>
      </p:sp>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9" name="Freeform 4"/>
          <p:cNvSpPr>
            <a:spLocks/>
          </p:cNvSpPr>
          <p:nvPr/>
        </p:nvSpPr>
        <p:spPr bwMode="auto">
          <a:xfrm>
            <a:off x="6781800" y="54102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10" name="Text Box 8"/>
          <p:cNvSpPr txBox="1">
            <a:spLocks noChangeArrowheads="1"/>
          </p:cNvSpPr>
          <p:nvPr/>
        </p:nvSpPr>
        <p:spPr bwMode="auto">
          <a:xfrm>
            <a:off x="7772400" y="4876800"/>
            <a:ext cx="475066"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car</a:t>
            </a:r>
            <a:endParaRPr lang="en-US" b="1" dirty="0">
              <a:solidFill>
                <a:schemeClr val="accent2"/>
              </a:solidFill>
              <a:latin typeface="Calibri" pitchFamily="34" charset="0"/>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a:t>
            </a:fld>
            <a:endParaRPr lang="en-US" dirty="0"/>
          </a:p>
        </p:txBody>
      </p:sp>
    </p:spTree>
    <p:extLst>
      <p:ext uri="{BB962C8B-B14F-4D97-AF65-F5344CB8AC3E}">
        <p14:creationId xmlns:p14="http://schemas.microsoft.com/office/powerpoint/2010/main" val="6002889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 </a:t>
            </a:r>
            <a:r>
              <a:rPr lang="en-US" sz="900" dirty="0" smtClean="0"/>
              <a:t>(in-planar)</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80</a:t>
            </a:fld>
            <a:endParaRPr lang="en-US" dirty="0"/>
          </a:p>
        </p:txBody>
      </p:sp>
    </p:spTree>
    <p:extLst>
      <p:ext uri="{BB962C8B-B14F-4D97-AF65-F5344CB8AC3E}">
        <p14:creationId xmlns:p14="http://schemas.microsoft.com/office/powerpoint/2010/main" val="7533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pPr lvl="0"/>
            <a:r>
              <a:rPr lang="en-US" dirty="0" smtClean="0"/>
              <a:t>? </a:t>
            </a:r>
            <a:r>
              <a:rPr lang="en-US" dirty="0"/>
              <a:t>Rotation </a:t>
            </a:r>
            <a:r>
              <a:rPr lang="en-US" sz="900" dirty="0">
                <a:solidFill>
                  <a:prstClr val="black"/>
                </a:solidFill>
              </a:rPr>
              <a:t>(in-planar</a:t>
            </a:r>
            <a:r>
              <a:rPr lang="en-US" sz="900" dirty="0" smtClean="0">
                <a:solidFill>
                  <a:prstClr val="black"/>
                </a:solidFill>
              </a:rPr>
              <a:t>)</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9">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10">
            <a:extLst>
              <a:ext uri="{BEBA8EAE-BF5A-486C-A8C5-ECC9F3942E4B}">
                <a14:imgProps xmlns:a14="http://schemas.microsoft.com/office/drawing/2010/main">
                  <a14:imgLayer r:embed="rId11">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a:t>
            </a:r>
            <a:r>
              <a:rPr lang="en-US" dirty="0"/>
              <a:t>Rotation </a:t>
            </a:r>
            <a:r>
              <a:rPr lang="en-US" sz="900" dirty="0"/>
              <a:t>(in-planar</a:t>
            </a:r>
            <a:r>
              <a:rPr lang="en-US" sz="900" dirty="0" smtClean="0"/>
              <a:t>)</a:t>
            </a:r>
            <a:endParaRPr lang="en-US" dirty="0" smtClean="0"/>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12"/>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81</a:t>
            </a:fld>
            <a:endParaRPr lang="en-US" dirty="0"/>
          </a:p>
        </p:txBody>
      </p:sp>
    </p:spTree>
    <p:extLst>
      <p:ext uri="{BB962C8B-B14F-4D97-AF65-F5344CB8AC3E}">
        <p14:creationId xmlns:p14="http://schemas.microsoft.com/office/powerpoint/2010/main" val="30692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4102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82</a:t>
            </a:fld>
            <a:endParaRPr lang="en-US" dirty="0"/>
          </a:p>
        </p:txBody>
      </p:sp>
    </p:spTree>
    <p:extLst>
      <p:ext uri="{BB962C8B-B14F-4D97-AF65-F5344CB8AC3E}">
        <p14:creationId xmlns:p14="http://schemas.microsoft.com/office/powerpoint/2010/main" val="14863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8">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10"/>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9">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83</a:t>
            </a:fld>
            <a:endParaRPr lang="en-US" dirty="0"/>
          </a:p>
        </p:txBody>
      </p:sp>
    </p:spTree>
    <p:extLst>
      <p:ext uri="{BB962C8B-B14F-4D97-AF65-F5344CB8AC3E}">
        <p14:creationId xmlns:p14="http://schemas.microsoft.com/office/powerpoint/2010/main" val="425623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84</a:t>
            </a:fld>
            <a:endParaRPr lang="en-US" dirty="0"/>
          </a:p>
        </p:txBody>
      </p:sp>
    </p:spTree>
    <p:extLst>
      <p:ext uri="{BB962C8B-B14F-4D97-AF65-F5344CB8AC3E}">
        <p14:creationId xmlns:p14="http://schemas.microsoft.com/office/powerpoint/2010/main" val="72904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47" name="Rectangle 46"/>
          <p:cNvSpPr/>
          <p:nvPr/>
        </p:nvSpPr>
        <p:spPr>
          <a:xfrm>
            <a:off x="4944700" y="4694091"/>
            <a:ext cx="41231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4944700" y="4648200"/>
            <a:ext cx="2318413" cy="400110"/>
          </a:xfrm>
          <a:prstGeom prst="rect">
            <a:avLst/>
          </a:prstGeom>
          <a:noFill/>
        </p:spPr>
        <p:txBody>
          <a:bodyPr wrap="none" rtlCol="0">
            <a:spAutoFit/>
          </a:bodyPr>
          <a:lstStyle/>
          <a:p>
            <a:r>
              <a:rPr lang="en-US" sz="2000" u="sng" dirty="0" smtClean="0"/>
              <a:t>Texture:</a:t>
            </a:r>
            <a:r>
              <a:rPr lang="en-US" sz="2000" dirty="0" smtClean="0"/>
              <a:t> Filter banks</a:t>
            </a:r>
            <a:endParaRPr lang="en-US" dirty="0"/>
          </a:p>
        </p:txBody>
      </p:sp>
      <p:sp>
        <p:nvSpPr>
          <p:cNvPr id="50" name="TextBox 49"/>
          <p:cNvSpPr txBox="1"/>
          <p:nvPr/>
        </p:nvSpPr>
        <p:spPr>
          <a:xfrm>
            <a:off x="7368943"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51" name="Picture 50"/>
          <p:cNvPicPr>
            <a:picLocks noChangeAspect="1"/>
          </p:cNvPicPr>
          <p:nvPr/>
        </p:nvPicPr>
        <p:blipFill rotWithShape="1">
          <a:blip r:embed="rId14"/>
          <a:srcRect b="25172"/>
          <a:stretch/>
        </p:blipFill>
        <p:spPr>
          <a:xfrm>
            <a:off x="5717195" y="5041426"/>
            <a:ext cx="1129278" cy="1122413"/>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85</a:t>
            </a:fld>
            <a:endParaRPr lang="en-US" dirty="0"/>
          </a:p>
        </p:txBody>
      </p:sp>
    </p:spTree>
    <p:extLst>
      <p:ext uri="{BB962C8B-B14F-4D97-AF65-F5344CB8AC3E}">
        <p14:creationId xmlns:p14="http://schemas.microsoft.com/office/powerpoint/2010/main" val="123530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90800" y="1295400"/>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2222" t="12444" r="33333" b="43111"/>
          <a:stretch>
            <a:fillRect/>
          </a:stretch>
        </p:blipFill>
        <p:spPr bwMode="auto">
          <a:xfrm>
            <a:off x="4312530" y="1724894"/>
            <a:ext cx="1404665" cy="94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0"/>
            <a:ext cx="8229600" cy="838200"/>
          </a:xfrm>
        </p:spPr>
        <p:txBody>
          <a:bodyPr/>
          <a:lstStyle/>
          <a:p>
            <a:r>
              <a:rPr lang="en-US" dirty="0" smtClean="0"/>
              <a:t>Image features</a:t>
            </a:r>
            <a:endParaRPr lang="en-US" dirty="0"/>
          </a:p>
        </p:txBody>
      </p:sp>
      <p:pic>
        <p:nvPicPr>
          <p:cNvPr id="10" name="Picture 9"/>
          <p:cNvPicPr>
            <a:picLocks noChangeAspect="1"/>
          </p:cNvPicPr>
          <p:nvPr/>
        </p:nvPicPr>
        <p:blipFill>
          <a:blip r:embed="rId4"/>
          <a:stretch>
            <a:fillRect/>
          </a:stretch>
        </p:blipFill>
        <p:spPr>
          <a:xfrm>
            <a:off x="286110" y="1282700"/>
            <a:ext cx="2280087" cy="2298700"/>
          </a:xfrm>
          <a:prstGeom prst="rect">
            <a:avLst/>
          </a:prstGeom>
        </p:spPr>
      </p:pic>
      <p:sp>
        <p:nvSpPr>
          <p:cNvPr id="11" name="TextBox 10"/>
          <p:cNvSpPr txBox="1"/>
          <p:nvPr/>
        </p:nvSpPr>
        <p:spPr>
          <a:xfrm>
            <a:off x="228600" y="917947"/>
            <a:ext cx="1307607" cy="369332"/>
          </a:xfrm>
          <a:prstGeom prst="rect">
            <a:avLst/>
          </a:prstGeom>
          <a:noFill/>
        </p:spPr>
        <p:txBody>
          <a:bodyPr wrap="none" rtlCol="0">
            <a:spAutoFit/>
          </a:bodyPr>
          <a:lstStyle/>
          <a:p>
            <a:r>
              <a:rPr lang="en-US" dirty="0" smtClean="0"/>
              <a:t>Input image</a:t>
            </a:r>
            <a:endParaRPr lang="en-US" dirty="0"/>
          </a:p>
        </p:txBody>
      </p:sp>
      <p:pic>
        <p:nvPicPr>
          <p:cNvPr id="16" name="Picture 15"/>
          <p:cNvPicPr>
            <a:picLocks noChangeAspect="1"/>
          </p:cNvPicPr>
          <p:nvPr/>
        </p:nvPicPr>
        <p:blipFill rotWithShape="1">
          <a:blip r:embed="rId5"/>
          <a:srcRect l="5877" t="8333" r="3918" b="8299"/>
          <a:stretch/>
        </p:blipFill>
        <p:spPr>
          <a:xfrm>
            <a:off x="2743200" y="1755267"/>
            <a:ext cx="1579478" cy="890094"/>
          </a:xfrm>
          <a:prstGeom prst="rect">
            <a:avLst/>
          </a:prstGeom>
        </p:spPr>
      </p:pic>
      <p:sp>
        <p:nvSpPr>
          <p:cNvPr id="25" name="TextBox 24"/>
          <p:cNvSpPr txBox="1"/>
          <p:nvPr/>
        </p:nvSpPr>
        <p:spPr>
          <a:xfrm>
            <a:off x="2874482" y="1331034"/>
            <a:ext cx="2805000" cy="400110"/>
          </a:xfrm>
          <a:prstGeom prst="rect">
            <a:avLst/>
          </a:prstGeom>
          <a:noFill/>
        </p:spPr>
        <p:txBody>
          <a:bodyPr wrap="none" rtlCol="0">
            <a:spAutoFit/>
          </a:bodyPr>
          <a:lstStyle/>
          <a:p>
            <a:r>
              <a:rPr lang="en-US" sz="2000" u="sng" dirty="0" smtClean="0"/>
              <a:t>Color: </a:t>
            </a:r>
            <a:r>
              <a:rPr lang="en-US" dirty="0" smtClean="0"/>
              <a:t>Quantize RGB values</a:t>
            </a:r>
            <a:endParaRPr lang="en-US" dirty="0"/>
          </a:p>
        </p:txBody>
      </p:sp>
      <p:sp>
        <p:nvSpPr>
          <p:cNvPr id="34" name="TextBox 33"/>
          <p:cNvSpPr txBox="1"/>
          <p:nvPr/>
        </p:nvSpPr>
        <p:spPr>
          <a:xfrm>
            <a:off x="6172200" y="1315842"/>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pic>
        <p:nvPicPr>
          <p:cNvPr id="32" name="Picture 3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60268" y="1643980"/>
            <a:ext cx="252311" cy="261020"/>
          </a:xfrm>
          <a:prstGeom prst="rect">
            <a:avLst/>
          </a:prstGeom>
        </p:spPr>
      </p:pic>
      <p:pic>
        <p:nvPicPr>
          <p:cNvPr id="33" name="Picture 32"/>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1905000"/>
            <a:ext cx="252311" cy="261020"/>
          </a:xfrm>
          <a:prstGeom prst="rect">
            <a:avLst/>
          </a:prstGeom>
        </p:spPr>
      </p:pic>
      <p:pic>
        <p:nvPicPr>
          <p:cNvPr id="35" name="Picture 3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2200" y="2177380"/>
            <a:ext cx="252311" cy="261020"/>
          </a:xfrm>
          <a:prstGeom prst="rect">
            <a:avLst/>
          </a:prstGeom>
        </p:spPr>
      </p:pic>
      <p:pic>
        <p:nvPicPr>
          <p:cNvPr id="36" name="Picture 35"/>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72200" y="2453235"/>
            <a:ext cx="273332" cy="289965"/>
          </a:xfrm>
          <a:prstGeom prst="rect">
            <a:avLst/>
          </a:prstGeom>
        </p:spPr>
      </p:pic>
      <p:sp>
        <p:nvSpPr>
          <p:cNvPr id="14" name="Rectangle 13"/>
          <p:cNvSpPr/>
          <p:nvPr/>
        </p:nvSpPr>
        <p:spPr>
          <a:xfrm>
            <a:off x="2590800" y="2941491"/>
            <a:ext cx="51816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659653" y="2895600"/>
            <a:ext cx="2731562" cy="400110"/>
          </a:xfrm>
          <a:prstGeom prst="rect">
            <a:avLst/>
          </a:prstGeom>
          <a:noFill/>
        </p:spPr>
        <p:txBody>
          <a:bodyPr wrap="none" rtlCol="0">
            <a:spAutoFit/>
          </a:bodyPr>
          <a:lstStyle/>
          <a:p>
            <a:r>
              <a:rPr lang="en-US" sz="2000" u="sng" dirty="0" smtClean="0"/>
              <a:t>Global shape:</a:t>
            </a:r>
            <a:r>
              <a:rPr lang="en-US" sz="2000" dirty="0" smtClean="0"/>
              <a:t> PCA space</a:t>
            </a:r>
            <a:endParaRPr lang="en-US" dirty="0"/>
          </a:p>
        </p:txBody>
      </p:sp>
      <p:sp>
        <p:nvSpPr>
          <p:cNvPr id="19" name="TextBox 18"/>
          <p:cNvSpPr txBox="1"/>
          <p:nvPr/>
        </p:nvSpPr>
        <p:spPr>
          <a:xfrm>
            <a:off x="6172200" y="2961933"/>
            <a:ext cx="1394057"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p>
          <a:p>
            <a:r>
              <a:rPr lang="en-US" dirty="0" smtClean="0"/>
              <a:t>? Occlusion</a:t>
            </a:r>
          </a:p>
        </p:txBody>
      </p:sp>
      <p:grpSp>
        <p:nvGrpSpPr>
          <p:cNvPr id="24" name="Group 23"/>
          <p:cNvGrpSpPr/>
          <p:nvPr/>
        </p:nvGrpSpPr>
        <p:grpSpPr>
          <a:xfrm>
            <a:off x="3587250" y="3322584"/>
            <a:ext cx="1076681" cy="1083811"/>
            <a:chOff x="3442333" y="3657600"/>
            <a:chExt cx="1741070" cy="1752600"/>
          </a:xfrm>
        </p:grpSpPr>
        <p:pic>
          <p:nvPicPr>
            <p:cNvPr id="26" name="Picture 25"/>
            <p:cNvPicPr>
              <a:picLocks noChangeAspect="1"/>
            </p:cNvPicPr>
            <p:nvPr/>
          </p:nvPicPr>
          <p:blipFill>
            <a:blip r:embed="rId9"/>
            <a:stretch>
              <a:fillRect/>
            </a:stretch>
          </p:blipFill>
          <p:spPr>
            <a:xfrm>
              <a:off x="3442333" y="3657600"/>
              <a:ext cx="1741070" cy="1752600"/>
            </a:xfrm>
            <a:prstGeom prst="rect">
              <a:avLst/>
            </a:prstGeom>
          </p:spPr>
        </p:pic>
        <p:sp>
          <p:nvSpPr>
            <p:cNvPr id="27" name="Oval 26"/>
            <p:cNvSpPr/>
            <p:nvPr/>
          </p:nvSpPr>
          <p:spPr>
            <a:xfrm rot="2006975">
              <a:off x="3635785" y="4045550"/>
              <a:ext cx="1453632" cy="107316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27" idx="2"/>
            </p:cNvCxnSpPr>
            <p:nvPr/>
          </p:nvCxnSpPr>
          <p:spPr>
            <a:xfrm flipH="1" flipV="1">
              <a:off x="3756167" y="4181511"/>
              <a:ext cx="1212868" cy="801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4"/>
              <a:endCxn id="27" idx="0"/>
            </p:cNvCxnSpPr>
            <p:nvPr/>
          </p:nvCxnSpPr>
          <p:spPr>
            <a:xfrm flipV="1">
              <a:off x="4066834" y="4134424"/>
              <a:ext cx="591534" cy="8954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6174194" y="3295650"/>
            <a:ext cx="252311" cy="261020"/>
          </a:xfrm>
          <a:prstGeom prst="rect">
            <a:avLst/>
          </a:prstGeom>
        </p:spPr>
      </p:pic>
      <p:pic>
        <p:nvPicPr>
          <p:cNvPr id="37" name="Picture 36"/>
          <p:cNvPicPr>
            <a:picLocks noChangeAspect="1"/>
          </p:cNvPicPr>
          <p:nvPr/>
        </p:nvPicPr>
        <p:blipFill rotWithShape="1">
          <a:blip r:embed="rId6">
            <a:extLst>
              <a:ext uri="{BEBA8EAE-BF5A-486C-A8C5-ECC9F3942E4B}">
                <a14:imgProps xmlns:a14="http://schemas.microsoft.com/office/drawing/2010/main">
                  <a14:imgLayer r:embed="rId10">
                    <a14:imgEffect>
                      <a14:backgroundRemoval t="1019" b="43889" l="1337" r="31551"/>
                    </a14:imgEffect>
                  </a14:imgLayer>
                </a14:imgProps>
              </a:ext>
            </a:extLst>
          </a:blip>
          <a:srcRect r="67711" b="53729"/>
          <a:stretch/>
        </p:blipFill>
        <p:spPr>
          <a:xfrm>
            <a:off x="6172200" y="3853780"/>
            <a:ext cx="252311" cy="261020"/>
          </a:xfrm>
          <a:prstGeom prst="rect">
            <a:avLst/>
          </a:prstGeom>
        </p:spPr>
      </p:pic>
      <p:pic>
        <p:nvPicPr>
          <p:cNvPr id="38" name="Picture 3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6187934" y="4116430"/>
            <a:ext cx="273332" cy="289965"/>
          </a:xfrm>
          <a:prstGeom prst="rect">
            <a:avLst/>
          </a:prstGeom>
        </p:spPr>
      </p:pic>
      <p:sp>
        <p:nvSpPr>
          <p:cNvPr id="31" name="Rectangle 30"/>
          <p:cNvSpPr/>
          <p:nvPr/>
        </p:nvSpPr>
        <p:spPr>
          <a:xfrm>
            <a:off x="60433" y="4694091"/>
            <a:ext cx="4653835"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0" y="4648200"/>
            <a:ext cx="2990046" cy="400110"/>
          </a:xfrm>
          <a:prstGeom prst="rect">
            <a:avLst/>
          </a:prstGeom>
          <a:noFill/>
        </p:spPr>
        <p:txBody>
          <a:bodyPr wrap="none" rtlCol="0">
            <a:spAutoFit/>
          </a:bodyPr>
          <a:lstStyle/>
          <a:p>
            <a:r>
              <a:rPr lang="en-US" sz="2000" u="sng" dirty="0" smtClean="0"/>
              <a:t>Local shape:</a:t>
            </a:r>
            <a:r>
              <a:rPr lang="en-US" sz="2000" dirty="0" smtClean="0"/>
              <a:t> shape context</a:t>
            </a:r>
            <a:endParaRPr lang="en-US" dirty="0"/>
          </a:p>
        </p:txBody>
      </p:sp>
      <p:sp>
        <p:nvSpPr>
          <p:cNvPr id="40" name="TextBox 39"/>
          <p:cNvSpPr txBox="1"/>
          <p:nvPr/>
        </p:nvSpPr>
        <p:spPr>
          <a:xfrm>
            <a:off x="3048000"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grpSp>
        <p:nvGrpSpPr>
          <p:cNvPr id="41" name="Group 40"/>
          <p:cNvGrpSpPr/>
          <p:nvPr/>
        </p:nvGrpSpPr>
        <p:grpSpPr>
          <a:xfrm>
            <a:off x="609600" y="4869199"/>
            <a:ext cx="2209661" cy="1425092"/>
            <a:chOff x="5382320" y="3060772"/>
            <a:chExt cx="3005932" cy="1938636"/>
          </a:xfrm>
        </p:grpSpPr>
        <p:pic>
          <p:nvPicPr>
            <p:cNvPr id="42" name="Picture 41"/>
            <p:cNvPicPr>
              <a:picLocks noChangeAspect="1"/>
            </p:cNvPicPr>
            <p:nvPr/>
          </p:nvPicPr>
          <p:blipFill rotWithShape="1">
            <a:blip r:embed="rId11">
              <a:clrChange>
                <a:clrFrom>
                  <a:srgbClr val="FFFFFF"/>
                </a:clrFrom>
                <a:clrTo>
                  <a:srgbClr val="FFFFFF">
                    <a:alpha val="0"/>
                  </a:srgbClr>
                </a:clrTo>
              </a:clrChange>
            </a:blip>
            <a:srcRect l="13737" t="6418" r="14659" b="19940"/>
            <a:stretch/>
          </p:blipFill>
          <p:spPr>
            <a:xfrm>
              <a:off x="5483074" y="3381411"/>
              <a:ext cx="1736925" cy="1617997"/>
            </a:xfrm>
            <a:prstGeom prst="rect">
              <a:avLst/>
            </a:prstGeom>
          </p:spPr>
        </p:pic>
        <p:pic>
          <p:nvPicPr>
            <p:cNvPr id="43" name="Picture 42"/>
            <p:cNvPicPr>
              <a:picLocks noChangeAspect="1"/>
            </p:cNvPicPr>
            <p:nvPr/>
          </p:nvPicPr>
          <p:blipFill rotWithShape="1">
            <a:blip r:embed="rId12">
              <a:clrChange>
                <a:clrFrom>
                  <a:srgbClr val="FFFFFF"/>
                </a:clrFrom>
                <a:clrTo>
                  <a:srgbClr val="FFFFFF">
                    <a:alpha val="0"/>
                  </a:srgbClr>
                </a:clrTo>
              </a:clrChange>
            </a:blip>
            <a:srcRect r="46638"/>
            <a:stretch/>
          </p:blipFill>
          <p:spPr>
            <a:xfrm>
              <a:off x="5382320" y="3060772"/>
              <a:ext cx="1507978" cy="1536700"/>
            </a:xfrm>
            <a:prstGeom prst="rect">
              <a:avLst/>
            </a:prstGeom>
          </p:spPr>
        </p:pic>
        <p:pic>
          <p:nvPicPr>
            <p:cNvPr id="44" name="Picture 43"/>
            <p:cNvPicPr>
              <a:picLocks noChangeAspect="1"/>
            </p:cNvPicPr>
            <p:nvPr/>
          </p:nvPicPr>
          <p:blipFill rotWithShape="1">
            <a:blip r:embed="rId13"/>
            <a:srcRect l="46058" t="64697" r="1147" b="10622"/>
            <a:stretch/>
          </p:blipFill>
          <p:spPr>
            <a:xfrm>
              <a:off x="7086600" y="4311632"/>
              <a:ext cx="1301652" cy="453855"/>
            </a:xfrm>
            <a:prstGeom prst="rect">
              <a:avLst/>
            </a:prstGeom>
          </p:spPr>
        </p:pic>
      </p:gr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55189" y="5081923"/>
            <a:ext cx="252311" cy="261020"/>
          </a:xfrm>
          <a:prstGeom prst="rect">
            <a:avLst/>
          </a:prstGeom>
        </p:spPr>
      </p:pic>
      <p:pic>
        <p:nvPicPr>
          <p:cNvPr id="46" name="Picture 45"/>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3048000" y="5377780"/>
            <a:ext cx="252311" cy="261020"/>
          </a:xfrm>
          <a:prstGeom prst="rect">
            <a:avLst/>
          </a:prstGeom>
        </p:spPr>
      </p:pic>
      <p:pic>
        <p:nvPicPr>
          <p:cNvPr id="48" name="Picture 47"/>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3048000" y="5853845"/>
            <a:ext cx="273332" cy="289965"/>
          </a:xfrm>
          <a:prstGeom prst="rect">
            <a:avLst/>
          </a:prstGeom>
        </p:spPr>
      </p:pic>
      <p:sp>
        <p:nvSpPr>
          <p:cNvPr id="47" name="Rectangle 46"/>
          <p:cNvSpPr/>
          <p:nvPr/>
        </p:nvSpPr>
        <p:spPr>
          <a:xfrm>
            <a:off x="4944700" y="4694091"/>
            <a:ext cx="4123100" cy="149777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4944700" y="4648200"/>
            <a:ext cx="2318413" cy="400110"/>
          </a:xfrm>
          <a:prstGeom prst="rect">
            <a:avLst/>
          </a:prstGeom>
          <a:noFill/>
        </p:spPr>
        <p:txBody>
          <a:bodyPr wrap="none" rtlCol="0">
            <a:spAutoFit/>
          </a:bodyPr>
          <a:lstStyle/>
          <a:p>
            <a:r>
              <a:rPr lang="en-US" sz="2000" u="sng" dirty="0" smtClean="0"/>
              <a:t>Texture:</a:t>
            </a:r>
            <a:r>
              <a:rPr lang="en-US" sz="2000" dirty="0" smtClean="0"/>
              <a:t> Filter banks</a:t>
            </a:r>
            <a:endParaRPr lang="en-US" dirty="0"/>
          </a:p>
        </p:txBody>
      </p:sp>
      <p:sp>
        <p:nvSpPr>
          <p:cNvPr id="50" name="TextBox 49"/>
          <p:cNvSpPr txBox="1"/>
          <p:nvPr/>
        </p:nvSpPr>
        <p:spPr>
          <a:xfrm>
            <a:off x="7368943" y="4714533"/>
            <a:ext cx="1693586" cy="1477328"/>
          </a:xfrm>
          <a:prstGeom prst="rect">
            <a:avLst/>
          </a:prstGeom>
          <a:noFill/>
          <a:ln w="28575" cmpd="sng">
            <a:solidFill>
              <a:schemeClr val="bg1">
                <a:lumMod val="50000"/>
              </a:schemeClr>
            </a:solidFill>
          </a:ln>
        </p:spPr>
        <p:txBody>
          <a:bodyPr wrap="none" rtlCol="0">
            <a:spAutoFit/>
          </a:bodyPr>
          <a:lstStyle/>
          <a:p>
            <a:r>
              <a:rPr lang="en-US" u="sng" dirty="0" smtClean="0"/>
              <a:t>  Invariance?</a:t>
            </a:r>
          </a:p>
          <a:p>
            <a:r>
              <a:rPr lang="en-US" dirty="0" smtClean="0"/>
              <a:t>? Translation</a:t>
            </a:r>
          </a:p>
          <a:p>
            <a:r>
              <a:rPr lang="en-US" dirty="0" smtClean="0"/>
              <a:t>? Scale</a:t>
            </a:r>
          </a:p>
          <a:p>
            <a:r>
              <a:rPr lang="en-US" dirty="0" smtClean="0"/>
              <a:t>? Rotation</a:t>
            </a:r>
            <a:r>
              <a:rPr lang="en-US" dirty="0">
                <a:solidFill>
                  <a:prstClr val="black"/>
                </a:solidFill>
              </a:rPr>
              <a:t> </a:t>
            </a:r>
            <a:r>
              <a:rPr lang="en-US" sz="900" dirty="0">
                <a:solidFill>
                  <a:prstClr val="black"/>
                </a:solidFill>
              </a:rPr>
              <a:t>(in-planar)</a:t>
            </a:r>
            <a:endParaRPr lang="en-US" dirty="0" smtClean="0"/>
          </a:p>
          <a:p>
            <a:r>
              <a:rPr lang="en-US" dirty="0" smtClean="0"/>
              <a:t>? Occlusion</a:t>
            </a:r>
          </a:p>
        </p:txBody>
      </p:sp>
      <p:pic>
        <p:nvPicPr>
          <p:cNvPr id="51" name="Picture 50"/>
          <p:cNvPicPr>
            <a:picLocks noChangeAspect="1"/>
          </p:cNvPicPr>
          <p:nvPr/>
        </p:nvPicPr>
        <p:blipFill rotWithShape="1">
          <a:blip r:embed="rId14"/>
          <a:srcRect b="25172"/>
          <a:stretch/>
        </p:blipFill>
        <p:spPr>
          <a:xfrm>
            <a:off x="5717195" y="5041426"/>
            <a:ext cx="1129278" cy="1122413"/>
          </a:xfrm>
          <a:prstGeom prst="rect">
            <a:avLst/>
          </a:prstGeom>
        </p:spPr>
      </p:pic>
      <p:pic>
        <p:nvPicPr>
          <p:cNvPr id="52" name="Picture 51"/>
          <p:cNvPicPr>
            <a:picLocks noChangeAspect="1"/>
          </p:cNvPicPr>
          <p:nvPr/>
        </p:nvPicPr>
        <p:blipFill rotWithShape="1">
          <a:blip r:embed="rId6">
            <a:extLst>
              <a:ext uri="{BEBA8EAE-BF5A-486C-A8C5-ECC9F3942E4B}">
                <a14:imgProps xmlns:a14="http://schemas.microsoft.com/office/drawing/2010/main">
                  <a14:imgLayer r:embed="rId7">
                    <a14:imgEffect>
                      <a14:backgroundRemoval t="1019" b="43889" l="1337" r="31551"/>
                    </a14:imgEffect>
                  </a14:imgLayer>
                </a14:imgProps>
              </a:ext>
            </a:extLst>
          </a:blip>
          <a:srcRect r="67711" b="53729"/>
          <a:stretch/>
        </p:blipFill>
        <p:spPr>
          <a:xfrm>
            <a:off x="7368943" y="5068496"/>
            <a:ext cx="252311" cy="261020"/>
          </a:xfrm>
          <a:prstGeom prst="rect">
            <a:avLst/>
          </a:prstGeom>
        </p:spPr>
      </p:pic>
      <p:pic>
        <p:nvPicPr>
          <p:cNvPr id="53" name="Picture 52"/>
          <p:cNvPicPr>
            <a:picLocks noChangeAspect="1"/>
          </p:cNvPicPr>
          <p:nvPr/>
        </p:nvPicPr>
        <p:blipFill rotWithShape="1">
          <a:blip r:embed="rId8">
            <a:extLst>
              <a:ext uri="{BEBA8EAE-BF5A-486C-A8C5-ECC9F3942E4B}">
                <a14:imgProps xmlns:a14="http://schemas.microsoft.com/office/drawing/2010/main">
                  <a14:imgLayer r:embed="rId7">
                    <a14:imgEffect>
                      <a14:backgroundRemoval t="52130" b="97037" l="67380" r="98997"/>
                    </a14:imgEffect>
                  </a14:imgLayer>
                </a14:imgProps>
              </a:ext>
            </a:extLst>
          </a:blip>
          <a:srcRect l="67404" t="52101"/>
          <a:stretch/>
        </p:blipFill>
        <p:spPr>
          <a:xfrm>
            <a:off x="7374064" y="5885936"/>
            <a:ext cx="273332" cy="289965"/>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86</a:t>
            </a:fld>
            <a:endParaRPr lang="en-US" dirty="0"/>
          </a:p>
        </p:txBody>
      </p:sp>
    </p:spTree>
    <p:extLst>
      <p:ext uri="{BB962C8B-B14F-4D97-AF65-F5344CB8AC3E}">
        <p14:creationId xmlns:p14="http://schemas.microsoft.com/office/powerpoint/2010/main" val="196449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87</a:t>
            </a:fld>
            <a:endParaRPr lang="en-US" dirty="0"/>
          </a:p>
        </p:txBody>
      </p:sp>
    </p:spTree>
    <p:extLst>
      <p:ext uri="{BB962C8B-B14F-4D97-AF65-F5344CB8AC3E}">
        <p14:creationId xmlns:p14="http://schemas.microsoft.com/office/powerpoint/2010/main" val="3511896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9" grpId="0" animBg="1"/>
      <p:bldP spid="10255" grpId="0"/>
      <p:bldP spid="24" grpId="0" animBg="1"/>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Arial" charset="0"/>
              </a:rPr>
              <a:t>Classifiers: Nearest neighbor</a:t>
            </a:r>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0784" name="TextBox 18"/>
          <p:cNvSpPr txBox="1">
            <a:spLocks noChangeArrowheads="1"/>
          </p:cNvSpPr>
          <p:nvPr/>
        </p:nvSpPr>
        <p:spPr bwMode="auto">
          <a:xfrm>
            <a:off x="990600" y="22860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FF"/>
                </a:solidFill>
              </a:rPr>
              <a:t>Training examples from class 1</a:t>
            </a:r>
          </a:p>
        </p:txBody>
      </p:sp>
      <p:sp>
        <p:nvSpPr>
          <p:cNvPr id="160785" name="TextBox 19"/>
          <p:cNvSpPr txBox="1">
            <a:spLocks noChangeArrowheads="1"/>
          </p:cNvSpPr>
          <p:nvPr/>
        </p:nvSpPr>
        <p:spPr bwMode="auto">
          <a:xfrm>
            <a:off x="6248400" y="21336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FF0000"/>
                </a:solidFill>
              </a:rPr>
              <a:t>Training examples from class 2</a:t>
            </a:r>
          </a:p>
        </p:txBody>
      </p:sp>
      <p:sp>
        <p:nvSpPr>
          <p:cNvPr id="24" name="TextBox 23"/>
          <p:cNvSpPr txBox="1"/>
          <p:nvPr/>
        </p:nvSpPr>
        <p:spPr>
          <a:xfrm>
            <a:off x="7316355" y="612616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a:solidFill>
                  <a:srgbClr val="000000"/>
                </a:solidFill>
                <a:ea typeface="+mn-ea"/>
                <a:cs typeface="+mn-cs"/>
              </a:rPr>
              <a:t>Lazebnik</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88</a:t>
            </a:fld>
            <a:endParaRPr lang="en-US" dirty="0"/>
          </a:p>
        </p:txBody>
      </p:sp>
    </p:spTree>
    <p:extLst>
      <p:ext uri="{BB962C8B-B14F-4D97-AF65-F5344CB8AC3E}">
        <p14:creationId xmlns:p14="http://schemas.microsoft.com/office/powerpoint/2010/main" val="3723001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Prediction</a:t>
            </a:r>
          </a:p>
        </p:txBody>
      </p:sp>
      <p:sp>
        <p:nvSpPr>
          <p:cNvPr id="156674" name="Title 1"/>
          <p:cNvSpPr>
            <a:spLocks noGrp="1"/>
          </p:cNvSpPr>
          <p:nvPr>
            <p:ph type="title"/>
          </p:nvPr>
        </p:nvSpPr>
        <p:spPr>
          <a:xfrm>
            <a:off x="457200" y="0"/>
            <a:ext cx="8229600" cy="792163"/>
          </a:xfrm>
        </p:spPr>
        <p:txBody>
          <a:bodyPr>
            <a:normAutofit/>
          </a:bodyPr>
          <a:lstStyle/>
          <a:p>
            <a:r>
              <a:rPr lang="en-US" sz="4000" dirty="0" smtClean="0"/>
              <a:t>A simple pipeline - Training</a:t>
            </a:r>
            <a:endParaRPr lang="en-US" sz="4000" dirty="0"/>
          </a:p>
        </p:txBody>
      </p:sp>
      <p:sp>
        <p:nvSpPr>
          <p:cNvPr id="10" name="Rounded Rectangle 9"/>
          <p:cNvSpPr/>
          <p:nvPr/>
        </p:nvSpPr>
        <p:spPr>
          <a:xfrm>
            <a:off x="5257800" y="838200"/>
            <a:ext cx="1600200" cy="838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Training Labels</a:t>
            </a:r>
          </a:p>
        </p:txBody>
      </p:sp>
      <p:grpSp>
        <p:nvGrpSpPr>
          <p:cNvPr id="156676" name="Group 12"/>
          <p:cNvGrpSpPr>
            <a:grpSpLocks/>
          </p:cNvGrpSpPr>
          <p:nvPr/>
        </p:nvGrpSpPr>
        <p:grpSpPr bwMode="auto">
          <a:xfrm>
            <a:off x="85726" y="1316862"/>
            <a:ext cx="2438400" cy="2849562"/>
            <a:chOff x="228600" y="1417320"/>
            <a:chExt cx="2438400" cy="2849880"/>
          </a:xfrm>
        </p:grpSpPr>
        <p:sp>
          <p:nvSpPr>
            <p:cNvPr id="156695"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286000"/>
            <a:ext cx="1371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Training</a:t>
            </a:r>
            <a:endParaRPr lang="en-US" sz="2400" dirty="0">
              <a:solidFill>
                <a:schemeClr val="bg1"/>
              </a:solidFill>
            </a:endParaRPr>
          </a:p>
        </p:txBody>
      </p:sp>
      <p:sp>
        <p:nvSpPr>
          <p:cNvPr id="15" name="Rounded Rectangle 14"/>
          <p:cNvSpPr/>
          <p:nvPr/>
        </p:nvSpPr>
        <p:spPr>
          <a:xfrm>
            <a:off x="32004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9" name="Rounded Rectangle 18"/>
          <p:cNvSpPr/>
          <p:nvPr/>
        </p:nvSpPr>
        <p:spPr>
          <a:xfrm>
            <a:off x="2743200" y="5029200"/>
            <a:ext cx="17526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Image Features</a:t>
            </a:r>
          </a:p>
        </p:txBody>
      </p:sp>
      <p:sp>
        <p:nvSpPr>
          <p:cNvPr id="10255" name="TextBox 21"/>
          <p:cNvSpPr txBox="1">
            <a:spLocks noChangeArrowheads="1"/>
          </p:cNvSpPr>
          <p:nvPr/>
        </p:nvSpPr>
        <p:spPr bwMode="auto">
          <a:xfrm>
            <a:off x="609600" y="4724400"/>
            <a:ext cx="1439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000000"/>
                </a:solidFill>
              </a:rPr>
              <a:t>Test Image</a:t>
            </a:r>
          </a:p>
        </p:txBody>
      </p:sp>
      <p:sp>
        <p:nvSpPr>
          <p:cNvPr id="24" name="Rounded Rectangle 23"/>
          <p:cNvSpPr/>
          <p:nvPr/>
        </p:nvSpPr>
        <p:spPr>
          <a:xfrm>
            <a:off x="7543800" y="2286000"/>
            <a:ext cx="1524000"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bg1"/>
                </a:solidFill>
              </a:rPr>
              <a:t>Learned </a:t>
            </a:r>
            <a:r>
              <a:rPr lang="en-US" sz="2400" dirty="0" smtClean="0">
                <a:solidFill>
                  <a:schemeClr val="bg1"/>
                </a:solidFill>
              </a:rPr>
              <a:t>Classifier</a:t>
            </a:r>
            <a:endParaRPr lang="en-US" sz="2400" dirty="0">
              <a:solidFill>
                <a:schemeClr val="bg1"/>
              </a:solidFill>
            </a:endParaRPr>
          </a:p>
        </p:txBody>
      </p:sp>
      <p:sp>
        <p:nvSpPr>
          <p:cNvPr id="25" name="Rounded Rectangle 24"/>
          <p:cNvSpPr/>
          <p:nvPr/>
        </p:nvSpPr>
        <p:spPr>
          <a:xfrm>
            <a:off x="5105400" y="5029200"/>
            <a:ext cx="1752600" cy="9144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bg1"/>
                </a:solidFill>
              </a:rPr>
              <a:t>Learned Classifier</a:t>
            </a:r>
            <a:endParaRPr lang="en-US" sz="2400" dirty="0">
              <a:solidFill>
                <a:schemeClr val="bg1"/>
              </a:solidFill>
            </a:endParaRPr>
          </a:p>
        </p:txBody>
      </p:sp>
      <p:pic>
        <p:nvPicPr>
          <p:cNvPr id="156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185224"/>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1054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1" idx="3"/>
            <a:endCxn id="15" idx="1"/>
          </p:cNvCxnSpPr>
          <p:nvPr/>
        </p:nvCxnSpPr>
        <p:spPr>
          <a:xfrm flipV="1">
            <a:off x="2524126" y="2743200"/>
            <a:ext cx="676274" cy="13874"/>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7244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6781800" y="2743200"/>
            <a:ext cx="6858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6057900" y="1676400"/>
            <a:ext cx="0" cy="572142"/>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6858000" y="548640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495800" y="5486400"/>
            <a:ext cx="6096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721" idx="3"/>
            <a:endCxn id="19" idx="1"/>
          </p:cNvCxnSpPr>
          <p:nvPr/>
        </p:nvCxnSpPr>
        <p:spPr>
          <a:xfrm flipV="1">
            <a:off x="1714500" y="5486400"/>
            <a:ext cx="1028700" cy="1905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981700" y="3200400"/>
            <a:ext cx="2324100" cy="18288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89</a:t>
            </a:fld>
            <a:endParaRPr lang="en-US" dirty="0"/>
          </a:p>
        </p:txBody>
      </p:sp>
    </p:spTree>
    <p:extLst>
      <p:ext uri="{BB962C8B-B14F-4D97-AF65-F5344CB8AC3E}">
        <p14:creationId xmlns:p14="http://schemas.microsoft.com/office/powerpoint/2010/main" val="4114072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9" grpId="0" animBg="1"/>
      <p:bldP spid="10255" grpId="0"/>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ene_04170"/>
          <p:cNvPicPr>
            <a:picLocks noChangeAspect="1" noChangeArrowheads="1"/>
          </p:cNvPicPr>
          <p:nvPr/>
        </p:nvPicPr>
        <p:blipFill>
          <a:blip r:embed="rId2" cstate="print">
            <a:lum bright="24000" contrast="-12000"/>
          </a:blip>
          <a:srcRect t="10023"/>
          <a:stretch>
            <a:fillRect/>
          </a:stretch>
        </p:blipFill>
        <p:spPr bwMode="auto">
          <a:xfrm>
            <a:off x="0" y="1371600"/>
            <a:ext cx="9144000" cy="5486400"/>
          </a:xfrm>
          <a:prstGeom prst="rect">
            <a:avLst/>
          </a:prstGeom>
          <a:noFill/>
        </p:spPr>
      </p:pic>
      <p:sp>
        <p:nvSpPr>
          <p:cNvPr id="5" name="Freeform 3"/>
          <p:cNvSpPr>
            <a:spLocks/>
          </p:cNvSpPr>
          <p:nvPr/>
        </p:nvSpPr>
        <p:spPr bwMode="auto">
          <a:xfrm>
            <a:off x="152400" y="1447800"/>
            <a:ext cx="3474720" cy="3200400"/>
          </a:xfrm>
          <a:custGeom>
            <a:avLst/>
            <a:gdLst>
              <a:gd name="T0" fmla="*/ 0 w 5664"/>
              <a:gd name="T1" fmla="*/ 720 h 3072"/>
              <a:gd name="T2" fmla="*/ 1536 w 5664"/>
              <a:gd name="T3" fmla="*/ 0 h 3072"/>
              <a:gd name="T4" fmla="*/ 5616 w 5664"/>
              <a:gd name="T5" fmla="*/ 432 h 3072"/>
              <a:gd name="T6" fmla="*/ 5664 w 5664"/>
              <a:gd name="T7" fmla="*/ 2640 h 3072"/>
              <a:gd name="T8" fmla="*/ 4704 w 5664"/>
              <a:gd name="T9" fmla="*/ 3072 h 3072"/>
              <a:gd name="T10" fmla="*/ 2640 w 5664"/>
              <a:gd name="T11" fmla="*/ 3072 h 3072"/>
              <a:gd name="T12" fmla="*/ 144 w 5664"/>
              <a:gd name="T13" fmla="*/ 2928 h 3072"/>
              <a:gd name="T14" fmla="*/ 151 w 5664"/>
              <a:gd name="T15" fmla="*/ 2681 h 3072"/>
              <a:gd name="T16" fmla="*/ 192 w 5664"/>
              <a:gd name="T17" fmla="*/ 2496 h 3072"/>
              <a:gd name="T18" fmla="*/ 0 w 5664"/>
              <a:gd name="T19" fmla="*/ 720 h 30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64"/>
              <a:gd name="T31" fmla="*/ 0 h 3072"/>
              <a:gd name="T32" fmla="*/ 5664 w 5664"/>
              <a:gd name="T33" fmla="*/ 3072 h 30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64" h="3072">
                <a:moveTo>
                  <a:pt x="0" y="720"/>
                </a:moveTo>
                <a:lnTo>
                  <a:pt x="1536" y="0"/>
                </a:lnTo>
                <a:lnTo>
                  <a:pt x="5616" y="432"/>
                </a:lnTo>
                <a:lnTo>
                  <a:pt x="5664" y="2640"/>
                </a:lnTo>
                <a:lnTo>
                  <a:pt x="4704" y="3072"/>
                </a:lnTo>
                <a:lnTo>
                  <a:pt x="2640" y="3072"/>
                </a:lnTo>
                <a:cubicBezTo>
                  <a:pt x="1808" y="3024"/>
                  <a:pt x="976" y="2982"/>
                  <a:pt x="144" y="2928"/>
                </a:cubicBezTo>
                <a:cubicBezTo>
                  <a:pt x="62" y="2923"/>
                  <a:pt x="137" y="2762"/>
                  <a:pt x="151" y="2681"/>
                </a:cubicBezTo>
                <a:cubicBezTo>
                  <a:pt x="162" y="2619"/>
                  <a:pt x="192" y="2496"/>
                  <a:pt x="192" y="2496"/>
                </a:cubicBezTo>
                <a:lnTo>
                  <a:pt x="0" y="720"/>
                </a:lnTo>
                <a:close/>
              </a:path>
            </a:pathLst>
          </a:custGeom>
          <a:solidFill>
            <a:srgbClr val="00CCFF">
              <a:alpha val="23921"/>
            </a:srgbClr>
          </a:solidFill>
          <a:ln w="76200">
            <a:solidFill>
              <a:srgbClr val="000080"/>
            </a:solidFill>
            <a:round/>
            <a:headEnd/>
            <a:tailEnd/>
          </a:ln>
        </p:spPr>
        <p:txBody>
          <a:bodyPr wrap="square">
            <a:spAutoFit/>
          </a:bodyPr>
          <a:lstStyle/>
          <a:p>
            <a:endParaRPr lang="en-US"/>
          </a:p>
        </p:txBody>
      </p:sp>
      <p:sp>
        <p:nvSpPr>
          <p:cNvPr id="6" name="Freeform 4"/>
          <p:cNvSpPr>
            <a:spLocks/>
          </p:cNvSpPr>
          <p:nvPr/>
        </p:nvSpPr>
        <p:spPr bwMode="auto">
          <a:xfrm>
            <a:off x="6781800" y="5410200"/>
            <a:ext cx="2362200" cy="990600"/>
          </a:xfrm>
          <a:custGeom>
            <a:avLst/>
            <a:gdLst>
              <a:gd name="T0" fmla="*/ 1440 w 1488"/>
              <a:gd name="T1" fmla="*/ 0 h 624"/>
              <a:gd name="T2" fmla="*/ 816 w 1488"/>
              <a:gd name="T3" fmla="*/ 0 h 624"/>
              <a:gd name="T4" fmla="*/ 480 w 1488"/>
              <a:gd name="T5" fmla="*/ 240 h 624"/>
              <a:gd name="T6" fmla="*/ 0 w 1488"/>
              <a:gd name="T7" fmla="*/ 288 h 624"/>
              <a:gd name="T8" fmla="*/ 0 w 1488"/>
              <a:gd name="T9" fmla="*/ 528 h 624"/>
              <a:gd name="T10" fmla="*/ 1488 w 1488"/>
              <a:gd name="T11" fmla="*/ 624 h 624"/>
              <a:gd name="T12" fmla="*/ 1440 w 1488"/>
              <a:gd name="T13" fmla="*/ 0 h 624"/>
              <a:gd name="T14" fmla="*/ 0 60000 65536"/>
              <a:gd name="T15" fmla="*/ 0 60000 65536"/>
              <a:gd name="T16" fmla="*/ 0 60000 65536"/>
              <a:gd name="T17" fmla="*/ 0 60000 65536"/>
              <a:gd name="T18" fmla="*/ 0 60000 65536"/>
              <a:gd name="T19" fmla="*/ 0 60000 65536"/>
              <a:gd name="T20" fmla="*/ 0 60000 65536"/>
              <a:gd name="T21" fmla="*/ 0 w 1488"/>
              <a:gd name="T22" fmla="*/ 0 h 624"/>
              <a:gd name="T23" fmla="*/ 1488 w 1488"/>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624">
                <a:moveTo>
                  <a:pt x="1440" y="0"/>
                </a:moveTo>
                <a:lnTo>
                  <a:pt x="816" y="0"/>
                </a:lnTo>
                <a:lnTo>
                  <a:pt x="480" y="240"/>
                </a:lnTo>
                <a:lnTo>
                  <a:pt x="0" y="288"/>
                </a:lnTo>
                <a:lnTo>
                  <a:pt x="0" y="528"/>
                </a:lnTo>
                <a:lnTo>
                  <a:pt x="1488" y="624"/>
                </a:lnTo>
                <a:lnTo>
                  <a:pt x="1440" y="0"/>
                </a:lnTo>
                <a:close/>
              </a:path>
            </a:pathLst>
          </a:custGeom>
          <a:solidFill>
            <a:srgbClr val="00FF00">
              <a:alpha val="34117"/>
            </a:srgbClr>
          </a:solidFill>
          <a:ln w="76200">
            <a:solidFill>
              <a:srgbClr val="008000"/>
            </a:solidFill>
            <a:round/>
            <a:headEnd/>
            <a:tailEnd/>
          </a:ln>
        </p:spPr>
        <p:txBody>
          <a:bodyPr>
            <a:spAutoFit/>
          </a:bodyPr>
          <a:lstStyle/>
          <a:p>
            <a:endParaRPr lang="en-US"/>
          </a:p>
        </p:txBody>
      </p:sp>
      <p:sp>
        <p:nvSpPr>
          <p:cNvPr id="7" name="Rectangle 7"/>
          <p:cNvSpPr>
            <a:spLocks noChangeArrowheads="1"/>
          </p:cNvSpPr>
          <p:nvPr/>
        </p:nvSpPr>
        <p:spPr bwMode="auto">
          <a:xfrm>
            <a:off x="4800600" y="5181600"/>
            <a:ext cx="685800" cy="1295400"/>
          </a:xfrm>
          <a:prstGeom prst="rect">
            <a:avLst/>
          </a:prstGeom>
          <a:solidFill>
            <a:srgbClr val="FF0000">
              <a:alpha val="34117"/>
            </a:srgbClr>
          </a:solidFill>
          <a:ln w="76200" algn="ctr">
            <a:solidFill>
              <a:srgbClr val="800000"/>
            </a:solidFill>
            <a:miter lim="800000"/>
            <a:headEnd/>
            <a:tailEnd/>
          </a:ln>
        </p:spPr>
        <p:txBody>
          <a:bodyPr wrap="none" anchor="ctr">
            <a:spAutoFit/>
          </a:bodyPr>
          <a:lstStyle/>
          <a:p>
            <a:endParaRPr lang="en-US"/>
          </a:p>
        </p:txBody>
      </p:sp>
      <p:sp>
        <p:nvSpPr>
          <p:cNvPr id="8" name="Rectangle 7"/>
          <p:cNvSpPr>
            <a:spLocks noChangeArrowheads="1"/>
          </p:cNvSpPr>
          <p:nvPr/>
        </p:nvSpPr>
        <p:spPr bwMode="auto">
          <a:xfrm>
            <a:off x="3733800" y="2667000"/>
            <a:ext cx="914400" cy="1280160"/>
          </a:xfrm>
          <a:prstGeom prst="rect">
            <a:avLst/>
          </a:prstGeom>
          <a:solidFill>
            <a:srgbClr val="FFC000">
              <a:alpha val="34117"/>
            </a:srgbClr>
          </a:solidFill>
          <a:ln w="76200" algn="ctr">
            <a:solidFill>
              <a:srgbClr val="800000"/>
            </a:solidFill>
            <a:miter lim="800000"/>
            <a:headEnd/>
            <a:tailEnd/>
          </a:ln>
        </p:spPr>
        <p:txBody>
          <a:bodyPr wrap="square" anchor="ctr">
            <a:spAutoFit/>
          </a:bodyPr>
          <a:lstStyle/>
          <a:p>
            <a:endParaRPr lang="en-US"/>
          </a:p>
        </p:txBody>
      </p:sp>
      <p:sp>
        <p:nvSpPr>
          <p:cNvPr id="9" name="Text Box 8"/>
          <p:cNvSpPr txBox="1">
            <a:spLocks noChangeArrowheads="1"/>
          </p:cNvSpPr>
          <p:nvPr/>
        </p:nvSpPr>
        <p:spPr bwMode="auto">
          <a:xfrm>
            <a:off x="838200" y="1828800"/>
            <a:ext cx="962123"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Building</a:t>
            </a:r>
            <a:endParaRPr lang="en-US" b="1" dirty="0">
              <a:solidFill>
                <a:schemeClr val="accent2"/>
              </a:solidFill>
              <a:latin typeface="Calibri" pitchFamily="34" charset="0"/>
            </a:endParaRPr>
          </a:p>
        </p:txBody>
      </p:sp>
      <p:sp>
        <p:nvSpPr>
          <p:cNvPr id="10" name="Text Box 8"/>
          <p:cNvSpPr txBox="1">
            <a:spLocks noChangeArrowheads="1"/>
          </p:cNvSpPr>
          <p:nvPr/>
        </p:nvSpPr>
        <p:spPr bwMode="auto">
          <a:xfrm>
            <a:off x="4800600" y="2743200"/>
            <a:ext cx="667170"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clock</a:t>
            </a:r>
            <a:endParaRPr lang="en-US" b="1" dirty="0">
              <a:solidFill>
                <a:schemeClr val="accent2"/>
              </a:solidFill>
              <a:latin typeface="Calibri" pitchFamily="34" charset="0"/>
            </a:endParaRPr>
          </a:p>
        </p:txBody>
      </p:sp>
      <p:sp>
        <p:nvSpPr>
          <p:cNvPr id="11" name="Text Box 8"/>
          <p:cNvSpPr txBox="1">
            <a:spLocks noChangeArrowheads="1"/>
          </p:cNvSpPr>
          <p:nvPr/>
        </p:nvSpPr>
        <p:spPr bwMode="auto">
          <a:xfrm>
            <a:off x="5257800" y="4724400"/>
            <a:ext cx="840679"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person</a:t>
            </a:r>
            <a:endParaRPr lang="en-US" b="1" dirty="0">
              <a:solidFill>
                <a:schemeClr val="accent2"/>
              </a:solidFill>
              <a:latin typeface="Calibri" pitchFamily="34" charset="0"/>
            </a:endParaRPr>
          </a:p>
        </p:txBody>
      </p:sp>
      <p:sp>
        <p:nvSpPr>
          <p:cNvPr id="12" name="Text Box 8"/>
          <p:cNvSpPr txBox="1">
            <a:spLocks noChangeArrowheads="1"/>
          </p:cNvSpPr>
          <p:nvPr/>
        </p:nvSpPr>
        <p:spPr bwMode="auto">
          <a:xfrm>
            <a:off x="7772400" y="4876800"/>
            <a:ext cx="475066" cy="369332"/>
          </a:xfrm>
          <a:prstGeom prst="rect">
            <a:avLst/>
          </a:prstGeom>
          <a:solidFill>
            <a:schemeClr val="bg1"/>
          </a:solidFill>
          <a:ln w="63500" algn="ctr">
            <a:noFill/>
            <a:miter lim="800000"/>
            <a:headEnd/>
            <a:tailEnd/>
          </a:ln>
        </p:spPr>
        <p:txBody>
          <a:bodyPr wrap="none">
            <a:spAutoFit/>
          </a:bodyPr>
          <a:lstStyle/>
          <a:p>
            <a:r>
              <a:rPr lang="en-US" b="1" dirty="0" smtClean="0">
                <a:solidFill>
                  <a:schemeClr val="accent2"/>
                </a:solidFill>
                <a:latin typeface="Calibri" pitchFamily="34" charset="0"/>
              </a:rPr>
              <a:t>car</a:t>
            </a:r>
            <a:endParaRPr lang="en-US" b="1" dirty="0">
              <a:solidFill>
                <a:schemeClr val="accent2"/>
              </a:solidFill>
              <a:latin typeface="Calibri" pitchFamily="34" charset="0"/>
            </a:endParaRPr>
          </a:p>
        </p:txBody>
      </p:sp>
      <p:sp>
        <p:nvSpPr>
          <p:cNvPr id="13" name="Text Box 3"/>
          <p:cNvSpPr txBox="1">
            <a:spLocks noChangeArrowheads="1"/>
          </p:cNvSpPr>
          <p:nvPr/>
        </p:nvSpPr>
        <p:spPr bwMode="auto">
          <a:xfrm>
            <a:off x="152400" y="152400"/>
            <a:ext cx="8991600" cy="1077218"/>
          </a:xfrm>
          <a:prstGeom prst="rect">
            <a:avLst/>
          </a:prstGeom>
          <a:noFill/>
          <a:ln w="9525">
            <a:noFill/>
            <a:miter lim="800000"/>
            <a:headEnd/>
            <a:tailEnd/>
          </a:ln>
        </p:spPr>
        <p:txBody>
          <a:bodyPr wrap="square">
            <a:spAutoFit/>
          </a:bodyPr>
          <a:lstStyle/>
          <a:p>
            <a:pPr lvl="0"/>
            <a:r>
              <a:rPr lang="en-US" sz="3600" b="1" dirty="0" smtClean="0">
                <a:solidFill>
                  <a:srgbClr val="000000"/>
                </a:solidFill>
              </a:rPr>
              <a:t>Detection:</a:t>
            </a:r>
            <a:r>
              <a:rPr lang="en-US" sz="3200" dirty="0" smtClean="0">
                <a:solidFill>
                  <a:srgbClr val="000000"/>
                </a:solidFill>
              </a:rPr>
              <a:t> </a:t>
            </a:r>
          </a:p>
          <a:p>
            <a:pPr lvl="0"/>
            <a:r>
              <a:rPr lang="en-US" sz="2800" dirty="0" smtClean="0"/>
              <a:t>Which object does this image contain?</a:t>
            </a:r>
            <a:r>
              <a:rPr lang="en-US" sz="2800" dirty="0" smtClean="0">
                <a:solidFill>
                  <a:srgbClr val="000000"/>
                </a:solidFill>
              </a:rPr>
              <a:t> [where?]</a:t>
            </a:r>
            <a:endParaRPr lang="en-US" sz="2800" dirty="0">
              <a:solidFill>
                <a:srgbClr val="000000"/>
              </a:solidFill>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9</a:t>
            </a:fld>
            <a:endParaRPr lang="en-US" dirty="0"/>
          </a:p>
        </p:txBody>
      </p:sp>
    </p:spTree>
    <p:extLst>
      <p:ext uri="{BB962C8B-B14F-4D97-AF65-F5344CB8AC3E}">
        <p14:creationId xmlns:p14="http://schemas.microsoft.com/office/powerpoint/2010/main" val="25337016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Arial" charset="0"/>
              </a:rPr>
              <a:t>Classifiers: Nearest neighbor</a:t>
            </a:r>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a:spLocks noChangeArrowheads="1"/>
          </p:cNvSpPr>
          <p:nvPr/>
        </p:nvSpPr>
        <p:spPr bwMode="auto">
          <a:xfrm>
            <a:off x="3657600" y="2235200"/>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00"/>
                </a:solidFill>
              </a:rPr>
              <a:t>Test example</a:t>
            </a:r>
          </a:p>
        </p:txBody>
      </p:sp>
      <p:sp>
        <p:nvSpPr>
          <p:cNvPr id="160784" name="TextBox 18"/>
          <p:cNvSpPr txBox="1">
            <a:spLocks noChangeArrowheads="1"/>
          </p:cNvSpPr>
          <p:nvPr/>
        </p:nvSpPr>
        <p:spPr bwMode="auto">
          <a:xfrm>
            <a:off x="990600" y="22860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0000FF"/>
                </a:solidFill>
              </a:rPr>
              <a:t>Training examples from class 1</a:t>
            </a:r>
          </a:p>
        </p:txBody>
      </p:sp>
      <p:sp>
        <p:nvSpPr>
          <p:cNvPr id="160785" name="TextBox 19"/>
          <p:cNvSpPr txBox="1">
            <a:spLocks noChangeArrowheads="1"/>
          </p:cNvSpPr>
          <p:nvPr/>
        </p:nvSpPr>
        <p:spPr bwMode="auto">
          <a:xfrm>
            <a:off x="6248400" y="21336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solidFill>
                  <a:srgbClr val="FF0000"/>
                </a:solidFill>
              </a:rPr>
              <a:t>Training examples from class 2</a:t>
            </a:r>
          </a:p>
        </p:txBody>
      </p:sp>
      <p:cxnSp>
        <p:nvCxnSpPr>
          <p:cNvPr id="23" name="Straight Arrow Connector 22"/>
          <p:cNvCxnSpPr/>
          <p:nvPr/>
        </p:nvCxnSpPr>
        <p:spPr>
          <a:xfrm rot="16200000" flipV="1">
            <a:off x="3352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3505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TextBox 23"/>
          <p:cNvSpPr txBox="1"/>
          <p:nvPr/>
        </p:nvSpPr>
        <p:spPr>
          <a:xfrm>
            <a:off x="7316355" y="6126163"/>
            <a:ext cx="1638264" cy="276999"/>
          </a:xfrm>
          <a:prstGeom prst="rect">
            <a:avLst/>
          </a:prstGeom>
          <a:noFill/>
        </p:spPr>
        <p:txBody>
          <a:bodyPr wrap="none">
            <a:spAutoFit/>
          </a:bodyPr>
          <a:lstStyle/>
          <a:p>
            <a:pPr>
              <a:defRPr/>
            </a:pPr>
            <a:r>
              <a:rPr lang="en-US" sz="1200" dirty="0">
                <a:solidFill>
                  <a:srgbClr val="000000"/>
                </a:solidFill>
                <a:ea typeface="+mn-ea"/>
                <a:cs typeface="+mn-cs"/>
              </a:rPr>
              <a:t>Slide credit: L. </a:t>
            </a:r>
            <a:r>
              <a:rPr lang="en-US" sz="1200" dirty="0" err="1">
                <a:solidFill>
                  <a:srgbClr val="000000"/>
                </a:solidFill>
                <a:ea typeface="+mn-ea"/>
                <a:cs typeface="+mn-cs"/>
              </a:rPr>
              <a:t>Lazebnik</a:t>
            </a:r>
            <a:endParaRPr lang="en-US" sz="1200" dirty="0">
              <a:solidFill>
                <a:srgbClr val="000000"/>
              </a:solidFill>
              <a:ea typeface="+mn-ea"/>
              <a:cs typeface="+mn-cs"/>
            </a:endParaRPr>
          </a:p>
        </p:txBody>
      </p:sp>
      <p:sp>
        <p:nvSpPr>
          <p:cNvPr id="2" name="Date Placeholder 1"/>
          <p:cNvSpPr>
            <a:spLocks noGrp="1"/>
          </p:cNvSpPr>
          <p:nvPr>
            <p:ph type="dt" sz="half" idx="10"/>
          </p:nvPr>
        </p:nvSpPr>
        <p:spPr/>
        <p:txBody>
          <a:bodyPr/>
          <a:lstStyle/>
          <a:p>
            <a:r>
              <a:rPr lang="en-US" smtClean="0"/>
              <a:t>31-Oct-17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90</a:t>
            </a:fld>
            <a:endParaRPr lang="en-US" dirty="0"/>
          </a:p>
        </p:txBody>
      </p:sp>
    </p:spTree>
    <p:extLst>
      <p:ext uri="{BB962C8B-B14F-4D97-AF65-F5344CB8AC3E}">
        <p14:creationId xmlns:p14="http://schemas.microsoft.com/office/powerpoint/2010/main" val="13333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Results</a:t>
            </a:r>
            <a:endParaRPr lang="en-US" sz="4000" dirty="0"/>
          </a:p>
        </p:txBody>
      </p:sp>
      <p:sp>
        <p:nvSpPr>
          <p:cNvPr id="27" name="TextBox 26"/>
          <p:cNvSpPr txBox="1"/>
          <p:nvPr/>
        </p:nvSpPr>
        <p:spPr>
          <a:xfrm>
            <a:off x="6705600" y="6101773"/>
            <a:ext cx="2326704"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r>
              <a:rPr lang="en-US" sz="1200" dirty="0" smtClean="0">
                <a:solidFill>
                  <a:srgbClr val="000000"/>
                </a:solidFill>
                <a:ea typeface="+mn-ea"/>
                <a:cs typeface="+mn-cs"/>
              </a:rPr>
              <a:t>, 2003</a:t>
            </a:r>
            <a:endParaRPr lang="en-US" sz="1200" dirty="0">
              <a:solidFill>
                <a:srgbClr val="000000"/>
              </a:solidFill>
              <a:ea typeface="+mn-ea"/>
              <a:cs typeface="+mn-cs"/>
            </a:endParaRPr>
          </a:p>
        </p:txBody>
      </p:sp>
      <p:pic>
        <p:nvPicPr>
          <p:cNvPr id="2" name="Picture 1"/>
          <p:cNvPicPr>
            <a:picLocks noChangeAspect="1"/>
          </p:cNvPicPr>
          <p:nvPr/>
        </p:nvPicPr>
        <p:blipFill>
          <a:blip r:embed="rId3"/>
          <a:stretch>
            <a:fillRect/>
          </a:stretch>
        </p:blipFill>
        <p:spPr>
          <a:xfrm>
            <a:off x="76200" y="2438400"/>
            <a:ext cx="9144000" cy="2420749"/>
          </a:xfrm>
          <a:prstGeom prst="rect">
            <a:avLst/>
          </a:prstGeom>
        </p:spPr>
      </p:pic>
      <p:pic>
        <p:nvPicPr>
          <p:cNvPr id="29" name="Picture 28"/>
          <p:cNvPicPr>
            <a:picLocks noChangeAspect="1"/>
          </p:cNvPicPr>
          <p:nvPr/>
        </p:nvPicPr>
        <p:blipFill>
          <a:blip r:embed="rId4"/>
          <a:stretch>
            <a:fillRect/>
          </a:stretch>
        </p:blipFill>
        <p:spPr>
          <a:xfrm>
            <a:off x="72276" y="76200"/>
            <a:ext cx="2968511" cy="2286000"/>
          </a:xfrm>
          <a:prstGeom prst="rect">
            <a:avLst/>
          </a:prstGeom>
        </p:spPr>
      </p:pic>
      <p:sp>
        <p:nvSpPr>
          <p:cNvPr id="3" name="Date Placeholder 2"/>
          <p:cNvSpPr>
            <a:spLocks noGrp="1"/>
          </p:cNvSpPr>
          <p:nvPr>
            <p:ph type="dt" sz="half" idx="10"/>
          </p:nvPr>
        </p:nvSpPr>
        <p:spPr/>
        <p:txBody>
          <a:bodyPr/>
          <a:lstStyle/>
          <a:p>
            <a:r>
              <a:rPr lang="en-US" smtClean="0"/>
              <a:t>31-Oct-17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91</a:t>
            </a:fld>
            <a:endParaRPr lang="en-US" dirty="0"/>
          </a:p>
        </p:txBody>
      </p:sp>
    </p:spTree>
    <p:extLst>
      <p:ext uri="{BB962C8B-B14F-4D97-AF65-F5344CB8AC3E}">
        <p14:creationId xmlns:p14="http://schemas.microsoft.com/office/powerpoint/2010/main" val="2611917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Title 1"/>
          <p:cNvSpPr>
            <a:spLocks noGrp="1"/>
          </p:cNvSpPr>
          <p:nvPr>
            <p:ph type="title"/>
          </p:nvPr>
        </p:nvSpPr>
        <p:spPr>
          <a:xfrm>
            <a:off x="457200" y="0"/>
            <a:ext cx="8229600" cy="792163"/>
          </a:xfrm>
        </p:spPr>
        <p:txBody>
          <a:bodyPr>
            <a:normAutofit/>
          </a:bodyPr>
          <a:lstStyle/>
          <a:p>
            <a:r>
              <a:rPr lang="en-US" sz="4000" dirty="0" smtClean="0"/>
              <a:t>Results</a:t>
            </a:r>
            <a:endParaRPr lang="en-US" sz="4000" dirty="0"/>
          </a:p>
        </p:txBody>
      </p:sp>
      <p:sp>
        <p:nvSpPr>
          <p:cNvPr id="27" name="TextBox 26"/>
          <p:cNvSpPr txBox="1"/>
          <p:nvPr/>
        </p:nvSpPr>
        <p:spPr>
          <a:xfrm>
            <a:off x="6705600" y="6101773"/>
            <a:ext cx="2326704" cy="276999"/>
          </a:xfrm>
          <a:prstGeom prst="rect">
            <a:avLst/>
          </a:prstGeom>
          <a:noFill/>
        </p:spPr>
        <p:txBody>
          <a:bodyPr wrap="none">
            <a:spAutoFit/>
          </a:bodyPr>
          <a:lstStyle/>
          <a:p>
            <a:pPr>
              <a:defRPr/>
            </a:pPr>
            <a:r>
              <a:rPr lang="en-US" sz="1200" dirty="0" smtClean="0">
                <a:solidFill>
                  <a:srgbClr val="000000"/>
                </a:solidFill>
                <a:ea typeface="+mn-ea"/>
                <a:cs typeface="+mn-cs"/>
              </a:rPr>
              <a:t>Dataset: ETH-80, by B. </a:t>
            </a:r>
            <a:r>
              <a:rPr lang="en-US" sz="1200" dirty="0" err="1" smtClean="0">
                <a:solidFill>
                  <a:srgbClr val="000000"/>
                </a:solidFill>
                <a:ea typeface="+mn-ea"/>
                <a:cs typeface="+mn-cs"/>
              </a:rPr>
              <a:t>Leibe</a:t>
            </a:r>
            <a:r>
              <a:rPr lang="en-US" sz="1200" dirty="0" smtClean="0">
                <a:solidFill>
                  <a:srgbClr val="000000"/>
                </a:solidFill>
                <a:ea typeface="+mn-ea"/>
                <a:cs typeface="+mn-cs"/>
              </a:rPr>
              <a:t>, 2003</a:t>
            </a:r>
            <a:endParaRPr lang="en-US" sz="1200" dirty="0">
              <a:solidFill>
                <a:srgbClr val="000000"/>
              </a:solidFill>
              <a:ea typeface="+mn-ea"/>
              <a:cs typeface="+mn-cs"/>
            </a:endParaRPr>
          </a:p>
        </p:txBody>
      </p:sp>
      <p:pic>
        <p:nvPicPr>
          <p:cNvPr id="3" name="Picture 2"/>
          <p:cNvPicPr>
            <a:picLocks noChangeAspect="1"/>
          </p:cNvPicPr>
          <p:nvPr/>
        </p:nvPicPr>
        <p:blipFill>
          <a:blip r:embed="rId3"/>
          <a:stretch>
            <a:fillRect/>
          </a:stretch>
        </p:blipFill>
        <p:spPr>
          <a:xfrm>
            <a:off x="1381793" y="2362200"/>
            <a:ext cx="6324600" cy="2997200"/>
          </a:xfrm>
          <a:prstGeom prst="rect">
            <a:avLst/>
          </a:prstGeom>
        </p:spPr>
      </p:pic>
      <p:pic>
        <p:nvPicPr>
          <p:cNvPr id="4" name="Picture 3"/>
          <p:cNvPicPr>
            <a:picLocks noChangeAspect="1"/>
          </p:cNvPicPr>
          <p:nvPr/>
        </p:nvPicPr>
        <p:blipFill>
          <a:blip r:embed="rId4"/>
          <a:stretch>
            <a:fillRect/>
          </a:stretch>
        </p:blipFill>
        <p:spPr>
          <a:xfrm>
            <a:off x="72276" y="76200"/>
            <a:ext cx="2968511" cy="2286000"/>
          </a:xfrm>
          <a:prstGeom prst="rect">
            <a:avLst/>
          </a:prstGeom>
        </p:spPr>
      </p:pic>
      <p:sp>
        <p:nvSpPr>
          <p:cNvPr id="2" name="Date Placeholder 1"/>
          <p:cNvSpPr>
            <a:spLocks noGrp="1"/>
          </p:cNvSpPr>
          <p:nvPr>
            <p:ph type="dt" sz="half" idx="10"/>
          </p:nvPr>
        </p:nvSpPr>
        <p:spPr/>
        <p:txBody>
          <a:bodyPr/>
          <a:lstStyle/>
          <a:p>
            <a:r>
              <a:rPr lang="en-US" smtClean="0"/>
              <a:t>31-Oct-17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92</a:t>
            </a:fld>
            <a:endParaRPr lang="en-US" dirty="0"/>
          </a:p>
        </p:txBody>
      </p:sp>
    </p:spTree>
    <p:extLst>
      <p:ext uri="{BB962C8B-B14F-4D97-AF65-F5344CB8AC3E}">
        <p14:creationId xmlns:p14="http://schemas.microsoft.com/office/powerpoint/2010/main" val="229075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4051</Words>
  <Application>Microsoft Office PowerPoint</Application>
  <PresentationFormat>全屏显示(4:3)</PresentationFormat>
  <Paragraphs>859</Paragraphs>
  <Slides>92</Slides>
  <Notes>56</Notes>
  <HiddenSlides>2</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92</vt:i4>
      </vt:variant>
    </vt:vector>
  </HeadingPairs>
  <TitlesOfParts>
    <vt:vector size="97" baseType="lpstr">
      <vt:lpstr>Office 主题​​</vt:lpstr>
      <vt:lpstr>Worksheet</vt:lpstr>
      <vt:lpstr>Equation</vt:lpstr>
      <vt:lpstr>工作表</vt:lpstr>
      <vt:lpstr>公式</vt:lpstr>
      <vt:lpstr>Lecture:  模式识别</vt:lpstr>
      <vt:lpstr>目录</vt:lpstr>
      <vt:lpstr>What are the different visual recognition tasks?</vt:lpstr>
      <vt:lpstr>PowerPoint 演示文稿</vt:lpstr>
      <vt:lpstr>PowerPoint 演示文稿</vt:lpstr>
      <vt:lpstr>PowerPoint 演示文稿</vt:lpstr>
      <vt:lpstr>Image Search</vt:lpstr>
      <vt:lpstr>PowerPoint 演示文稿</vt:lpstr>
      <vt:lpstr>PowerPoint 演示文稿</vt:lpstr>
      <vt:lpstr>PowerPoint 演示文稿</vt:lpstr>
      <vt:lpstr>PowerPoint 演示文稿</vt:lpstr>
      <vt:lpstr>Applications of computer vision</vt:lpstr>
      <vt:lpstr>PowerPoint 演示文稿</vt:lpstr>
      <vt:lpstr>PowerPoint 演示文稿</vt:lpstr>
      <vt:lpstr>PowerPoint 演示文稿</vt:lpstr>
      <vt:lpstr>Visual Recognition</vt:lpstr>
      <vt:lpstr>How many object categories are there?</vt:lpstr>
      <vt:lpstr>PowerPoint 演示文稿</vt:lpstr>
      <vt:lpstr>PowerPoint 演示文稿</vt:lpstr>
      <vt:lpstr>PowerPoint 演示文稿</vt:lpstr>
      <vt:lpstr>PowerPoint 演示文稿</vt:lpstr>
      <vt:lpstr>PowerPoint 演示文稿</vt:lpstr>
      <vt:lpstr>Art Segway - Magritte</vt:lpstr>
      <vt:lpstr>PowerPoint 演示文稿</vt:lpstr>
      <vt:lpstr>Challenges: intra-class variation</vt:lpstr>
      <vt:lpstr>Challenges: big date</vt:lpstr>
      <vt:lpstr>PowerPoint 演示文稿</vt:lpstr>
      <vt:lpstr>PowerPoint 演示文稿</vt:lpstr>
      <vt:lpstr>PowerPoint 演示文稿</vt:lpstr>
      <vt:lpstr>PowerPoint 演示文稿</vt:lpstr>
      <vt:lpstr>Fine-grained categories are a lot harder</vt:lpstr>
      <vt:lpstr>PowerPoint 演示文稿</vt:lpstr>
      <vt:lpstr>目录</vt:lpstr>
      <vt:lpstr>The machine learning framework </vt:lpstr>
      <vt:lpstr>PowerPoint 演示文稿</vt:lpstr>
      <vt:lpstr>PowerPoint 演示文稿</vt:lpstr>
      <vt:lpstr>监督与非监督学习方法比较</vt:lpstr>
      <vt:lpstr>Classification</vt:lpstr>
      <vt:lpstr>Many classifiers to choose from</vt:lpstr>
      <vt:lpstr>1.近邻法</vt:lpstr>
      <vt:lpstr>Nearest Neighbor Classifier</vt:lpstr>
      <vt:lpstr>PowerPoint 演示文稿</vt:lpstr>
      <vt:lpstr>PowerPoint 演示文稿</vt:lpstr>
      <vt:lpstr>PowerPoint 演示文稿</vt:lpstr>
      <vt:lpstr>PowerPoint 演示文稿</vt:lpstr>
      <vt:lpstr>PowerPoint 演示文稿</vt:lpstr>
      <vt:lpstr>PowerPoint 演示文稿</vt:lpstr>
      <vt:lpstr>训练数据集</vt:lpstr>
      <vt:lpstr>输出: “buys_computer”决策树</vt:lpstr>
      <vt:lpstr>决策归纳算法</vt:lpstr>
      <vt:lpstr>PowerPoint 演示文稿</vt:lpstr>
      <vt:lpstr>计算信息增益选择属性</vt:lpstr>
      <vt:lpstr>由判定树提取分类规则</vt:lpstr>
      <vt:lpstr>Bayes理论</vt:lpstr>
      <vt:lpstr>PowerPoint 演示文稿</vt:lpstr>
      <vt:lpstr>PowerPoint 演示文稿</vt:lpstr>
      <vt:lpstr>PowerPoint 演示文稿</vt:lpstr>
      <vt:lpstr>PowerPoint 演示文稿</vt:lpstr>
      <vt:lpstr>最大似然估计</vt:lpstr>
      <vt:lpstr>Naïve Bayes Classifier </vt:lpstr>
      <vt:lpstr>训练数据集</vt:lpstr>
      <vt:lpstr>Naïve 贝叶斯分类:例子</vt:lpstr>
      <vt:lpstr>Naïve 贝叶斯分类:注解</vt:lpstr>
      <vt:lpstr>4.方法总结</vt:lpstr>
      <vt:lpstr>Bias-Variance Trade-off</vt:lpstr>
      <vt:lpstr>Bias versus variance</vt:lpstr>
      <vt:lpstr>Bias versus variance trade off</vt:lpstr>
      <vt:lpstr>Remember…</vt:lpstr>
      <vt:lpstr>How to reduce variance?</vt:lpstr>
      <vt:lpstr>Last remarks about applying machine learning methods to object recognition</vt:lpstr>
      <vt:lpstr>目录</vt:lpstr>
      <vt:lpstr>Object recognition:  a classification framework</vt:lpstr>
      <vt:lpstr>A simple pipeline - Training</vt:lpstr>
      <vt:lpstr>A simple pipeline - Training</vt:lpstr>
      <vt:lpstr>A simple pipeline - Training</vt:lpstr>
      <vt:lpstr>A simple pipeline - Training</vt:lpstr>
      <vt:lpstr>A simple pipeline - Training</vt:lpstr>
      <vt:lpstr>A simple pipeline - Training</vt:lpstr>
      <vt:lpstr>Image features</vt:lpstr>
      <vt:lpstr>Image features</vt:lpstr>
      <vt:lpstr>Image features</vt:lpstr>
      <vt:lpstr>Image features</vt:lpstr>
      <vt:lpstr>Image features</vt:lpstr>
      <vt:lpstr>Image features</vt:lpstr>
      <vt:lpstr>Image features</vt:lpstr>
      <vt:lpstr>Image features</vt:lpstr>
      <vt:lpstr>A simple pipeline - Training</vt:lpstr>
      <vt:lpstr>Classifiers: Nearest neighbor</vt:lpstr>
      <vt:lpstr>A simple pipeline - Training</vt:lpstr>
      <vt:lpstr>Classifiers: Nearest neighbor</vt:lpstr>
      <vt:lpstr>Results</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模式识别</dc:title>
  <dc:creator>Monicearhust</dc:creator>
  <cp:lastModifiedBy>Monicearhust</cp:lastModifiedBy>
  <cp:revision>5</cp:revision>
  <dcterms:created xsi:type="dcterms:W3CDTF">2019-12-04T07:49:06Z</dcterms:created>
  <dcterms:modified xsi:type="dcterms:W3CDTF">2019-12-11T02:39:23Z</dcterms:modified>
</cp:coreProperties>
</file>